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76" r:id="rId2"/>
    <p:sldId id="265" r:id="rId3"/>
    <p:sldId id="266" r:id="rId4"/>
    <p:sldId id="268" r:id="rId5"/>
    <p:sldId id="272" r:id="rId6"/>
    <p:sldId id="256" r:id="rId7"/>
    <p:sldId id="257" r:id="rId8"/>
    <p:sldId id="258" r:id="rId9"/>
    <p:sldId id="259" r:id="rId10"/>
    <p:sldId id="260" r:id="rId11"/>
    <p:sldId id="261" r:id="rId12"/>
    <p:sldId id="273" r:id="rId13"/>
    <p:sldId id="263" r:id="rId14"/>
    <p:sldId id="274" r:id="rId15"/>
    <p:sldId id="275" r:id="rId16"/>
    <p:sldId id="282" r:id="rId1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66923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29632396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313874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5901476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28344684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37852357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321011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483627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714152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9366715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440267" y="237067"/>
            <a:ext cx="13411200" cy="3834751"/>
          </a:xfrm>
          <a:prstGeom prst="rect">
            <a:avLst/>
          </a:prstGeom>
          <a:noFill/>
          <a:ln/>
        </p:spPr>
        <p:txBody>
          <a:bodyPr wrap="none" rtlCol="0" anchor="t"/>
          <a:lstStyle/>
          <a:p>
            <a:pPr marL="0" indent="0">
              <a:lnSpc>
                <a:spcPts val="7545"/>
              </a:lnSpc>
              <a:buNone/>
            </a:pPr>
            <a:r>
              <a:rPr lang="en-US" sz="6600" dirty="0"/>
              <a:t> </a:t>
            </a:r>
            <a:r>
              <a:rPr lang="en-US" sz="6600" dirty="0">
                <a:latin typeface="Times New Roman" panose="02020603050405020304" pitchFamily="18" charset="0"/>
                <a:cs typeface="Times New Roman" panose="02020603050405020304" pitchFamily="18" charset="0"/>
              </a:rPr>
              <a:t>Current And Upcoming Trends In </a:t>
            </a:r>
          </a:p>
          <a:p>
            <a:pPr marL="0" indent="0">
              <a:lnSpc>
                <a:spcPts val="7545"/>
              </a:lnSpc>
              <a:buNone/>
            </a:pPr>
            <a:r>
              <a:rPr lang="en-US" sz="6600" dirty="0">
                <a:latin typeface="Times New Roman" panose="02020603050405020304" pitchFamily="18" charset="0"/>
                <a:cs typeface="Times New Roman" panose="02020603050405020304" pitchFamily="18" charset="0"/>
              </a:rPr>
              <a:t>                  Data Analytics</a:t>
            </a:r>
            <a:br>
              <a:rPr lang="en-US" sz="6600" dirty="0">
                <a:latin typeface="Times New Roman" panose="02020603050405020304" pitchFamily="18" charset="0"/>
                <a:cs typeface="Times New Roman" panose="02020603050405020304" pitchFamily="18" charset="0"/>
              </a:rPr>
            </a:br>
            <a:r>
              <a:rPr lang="en-US" sz="6600" dirty="0">
                <a:latin typeface="Times New Roman" panose="02020603050405020304" pitchFamily="18" charset="0"/>
                <a:cs typeface="Times New Roman" panose="02020603050405020304" pitchFamily="18" charset="0"/>
              </a:rPr>
              <a:t>                             &amp;</a:t>
            </a:r>
            <a:br>
              <a:rPr lang="en-US" sz="6600" dirty="0">
                <a:latin typeface="Times New Roman" panose="02020603050405020304" pitchFamily="18" charset="0"/>
                <a:cs typeface="Times New Roman" panose="02020603050405020304" pitchFamily="18" charset="0"/>
              </a:rPr>
            </a:br>
            <a:r>
              <a:rPr lang="en-US" sz="6600" dirty="0">
                <a:latin typeface="Times New Roman" panose="02020603050405020304" pitchFamily="18" charset="0"/>
                <a:cs typeface="Times New Roman" panose="02020603050405020304" pitchFamily="18" charset="0"/>
              </a:rPr>
              <a:t> Talk Abouts JD and Skills Required</a:t>
            </a:r>
            <a:endParaRPr lang="en-US" sz="6036" dirty="0">
              <a:latin typeface="Times New Roman" panose="02020603050405020304" pitchFamily="18" charset="0"/>
              <a:cs typeface="Times New Roman" panose="02020603050405020304" pitchFamily="18" charset="0"/>
            </a:endParaRPr>
          </a:p>
        </p:txBody>
      </p:sp>
      <p:sp>
        <p:nvSpPr>
          <p:cNvPr id="5" name="Text 2"/>
          <p:cNvSpPr/>
          <p:nvPr/>
        </p:nvSpPr>
        <p:spPr>
          <a:xfrm>
            <a:off x="2348389" y="4405073"/>
            <a:ext cx="11503078" cy="2842393"/>
          </a:xfrm>
          <a:prstGeom prst="rect">
            <a:avLst/>
          </a:prstGeom>
          <a:noFill/>
          <a:ln/>
        </p:spPr>
        <p:txBody>
          <a:bodyPr wrap="square" rtlCol="0" anchor="t"/>
          <a:lstStyle/>
          <a:p>
            <a:pPr marL="0" indent="0">
              <a:lnSpc>
                <a:spcPts val="2799"/>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r>
              <a:rPr lang="en-US" sz="1750" kern="0" spc="-35" dirty="0">
                <a:solidFill>
                  <a:srgbClr val="272525"/>
                </a:solidFill>
                <a:latin typeface="Source Sans Pro" pitchFamily="34" charset="0"/>
                <a:ea typeface="Source Sans Pro" pitchFamily="34" charset="-122"/>
              </a:rPr>
              <a:t>                                                                                                                                                                                                       </a:t>
            </a:r>
            <a:r>
              <a:rPr lang="en-US" sz="2800" b="1" dirty="0">
                <a:latin typeface="Times New Roman" panose="02020603050405020304" pitchFamily="18" charset="0"/>
                <a:cs typeface="Times New Roman" panose="02020603050405020304" pitchFamily="18" charset="0"/>
              </a:rPr>
              <a:t>Present By:</a:t>
            </a:r>
          </a:p>
          <a:p>
            <a:r>
              <a:rPr lang="en-US" sz="2800" dirty="0"/>
              <a:t>                                                                                                      </a:t>
            </a:r>
            <a:r>
              <a:rPr lang="en-US" sz="2800" dirty="0">
                <a:latin typeface="Times New Roman" panose="02020603050405020304" pitchFamily="18" charset="0"/>
                <a:cs typeface="Times New Roman" panose="02020603050405020304" pitchFamily="18" charset="0"/>
              </a:rPr>
              <a:t>Neha Devmorari</a:t>
            </a:r>
          </a:p>
          <a:p>
            <a:pPr algn="l"/>
            <a:r>
              <a:rPr lang="en-US" sz="2800" dirty="0"/>
              <a:t>                                                                                                      </a:t>
            </a:r>
            <a:r>
              <a:rPr lang="en-US" sz="2800" dirty="0">
                <a:latin typeface="Times New Roman" panose="02020603050405020304" pitchFamily="18" charset="0"/>
                <a:cs typeface="Times New Roman" panose="02020603050405020304" pitchFamily="18" charset="0"/>
              </a:rPr>
              <a:t>Nirmala Bohra</a:t>
            </a:r>
          </a:p>
          <a:p>
            <a:pPr algn="l"/>
            <a:r>
              <a:rPr lang="en-US" sz="2800" dirty="0"/>
              <a:t>                                                                                                      </a:t>
            </a:r>
            <a:r>
              <a:rPr lang="en-US" sz="2800" dirty="0">
                <a:latin typeface="Times New Roman" panose="02020603050405020304" pitchFamily="18" charset="0"/>
                <a:cs typeface="Times New Roman" panose="02020603050405020304" pitchFamily="18" charset="0"/>
              </a:rPr>
              <a:t>Sandhya Rami</a:t>
            </a:r>
          </a:p>
          <a:p>
            <a:pPr marL="0" indent="0">
              <a:lnSpc>
                <a:spcPts val="2799"/>
              </a:lnSpc>
              <a:buNone/>
            </a:pPr>
            <a:endParaRPr lang="en-US" sz="1750" dirty="0"/>
          </a:p>
        </p:txBody>
      </p:sp>
    </p:spTree>
    <p:extLst>
      <p:ext uri="{BB962C8B-B14F-4D97-AF65-F5344CB8AC3E}">
        <p14:creationId xmlns:p14="http://schemas.microsoft.com/office/powerpoint/2010/main" val="8703963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2383274"/>
            <a:ext cx="9279017" cy="694373"/>
          </a:xfrm>
          <a:prstGeom prst="rect">
            <a:avLst/>
          </a:prstGeom>
          <a:noFill/>
          <a:ln/>
        </p:spPr>
        <p:txBody>
          <a:bodyPr wrap="none" rtlCol="0" anchor="t"/>
          <a:lstStyle/>
          <a:p>
            <a:pPr marL="0" indent="0">
              <a:lnSpc>
                <a:spcPts val="5468"/>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Communication and Presentation Skills</a:t>
            </a:r>
            <a:endParaRPr lang="en-US" sz="4800" dirty="0">
              <a:latin typeface="Times New Roman" panose="02020603050405020304" pitchFamily="18" charset="0"/>
              <a:cs typeface="Times New Roman" panose="02020603050405020304" pitchFamily="18" charset="0"/>
            </a:endParaRPr>
          </a:p>
        </p:txBody>
      </p:sp>
      <p:pic>
        <p:nvPicPr>
          <p:cNvPr id="5" name="Image 1" descr="preencoded.png"/>
          <p:cNvPicPr>
            <a:picLocks noChangeAspect="1"/>
          </p:cNvPicPr>
          <p:nvPr/>
        </p:nvPicPr>
        <p:blipFill>
          <a:blip r:embed="rId4"/>
          <a:stretch>
            <a:fillRect/>
          </a:stretch>
        </p:blipFill>
        <p:spPr>
          <a:xfrm>
            <a:off x="2348389" y="3521988"/>
            <a:ext cx="555427" cy="555427"/>
          </a:xfrm>
          <a:prstGeom prst="rect">
            <a:avLst/>
          </a:prstGeom>
        </p:spPr>
      </p:pic>
      <p:sp>
        <p:nvSpPr>
          <p:cNvPr id="6" name="Text 2"/>
          <p:cNvSpPr/>
          <p:nvPr/>
        </p:nvSpPr>
        <p:spPr>
          <a:xfrm>
            <a:off x="2000204" y="4255115"/>
            <a:ext cx="2920722" cy="347186"/>
          </a:xfrm>
          <a:prstGeom prst="rect">
            <a:avLst/>
          </a:prstGeom>
          <a:noFill/>
          <a:ln/>
        </p:spPr>
        <p:txBody>
          <a:bodyPr wrap="none" rtlCol="0" anchor="t"/>
          <a:lstStyle/>
          <a:p>
            <a:pPr marL="0" indent="0" algn="l">
              <a:lnSpc>
                <a:spcPts val="2734"/>
              </a:lnSpc>
              <a:buNone/>
            </a:pPr>
            <a:r>
              <a:rPr lang="en-US" sz="2400" b="1" kern="0" spc="-35" dirty="0">
                <a:solidFill>
                  <a:srgbClr val="272525"/>
                </a:solidFill>
                <a:latin typeface="Times New Roman" panose="02020603050405020304" pitchFamily="18" charset="0"/>
                <a:ea typeface="adonis-web" pitchFamily="34" charset="-122"/>
                <a:cs typeface="Times New Roman" panose="02020603050405020304" pitchFamily="18" charset="0"/>
              </a:rPr>
              <a:t>Effective Communication</a:t>
            </a:r>
            <a:endParaRPr lang="en-US" sz="2400" dirty="0">
              <a:latin typeface="Times New Roman" panose="02020603050405020304" pitchFamily="18" charset="0"/>
              <a:cs typeface="Times New Roman" panose="02020603050405020304" pitchFamily="18" charset="0"/>
            </a:endParaRPr>
          </a:p>
        </p:txBody>
      </p:sp>
      <p:sp>
        <p:nvSpPr>
          <p:cNvPr id="7" name="Text 3"/>
          <p:cNvSpPr/>
          <p:nvPr/>
        </p:nvSpPr>
        <p:spPr>
          <a:xfrm>
            <a:off x="2000205" y="4780001"/>
            <a:ext cx="3437142" cy="1605033"/>
          </a:xfrm>
          <a:prstGeom prst="rect">
            <a:avLst/>
          </a:prstGeom>
          <a:noFill/>
          <a:ln/>
        </p:spPr>
        <p:txBody>
          <a:bodyPr wrap="square" rtlCol="0" anchor="t"/>
          <a:lstStyle/>
          <a:p>
            <a:pPr marL="0" indent="0" algn="l">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Ability to translate complex data insights into clear and compelling narratives for stakeholders.</a:t>
            </a:r>
            <a:endParaRPr lang="en-US" dirty="0">
              <a:latin typeface="Times New Roman" panose="02020603050405020304" pitchFamily="18" charset="0"/>
              <a:cs typeface="Times New Roman" panose="02020603050405020304" pitchFamily="18" charset="0"/>
            </a:endParaRPr>
          </a:p>
        </p:txBody>
      </p:sp>
      <p:pic>
        <p:nvPicPr>
          <p:cNvPr id="8" name="Image 2" descr="preencoded.png"/>
          <p:cNvPicPr>
            <a:picLocks noChangeAspect="1"/>
          </p:cNvPicPr>
          <p:nvPr/>
        </p:nvPicPr>
        <p:blipFill>
          <a:blip r:embed="rId5"/>
          <a:stretch>
            <a:fillRect/>
          </a:stretch>
        </p:blipFill>
        <p:spPr>
          <a:xfrm>
            <a:off x="5770602" y="3521988"/>
            <a:ext cx="555427" cy="555427"/>
          </a:xfrm>
          <a:prstGeom prst="rect">
            <a:avLst/>
          </a:prstGeom>
        </p:spPr>
      </p:pic>
      <p:sp>
        <p:nvSpPr>
          <p:cNvPr id="9" name="Text 4"/>
          <p:cNvSpPr/>
          <p:nvPr/>
        </p:nvSpPr>
        <p:spPr>
          <a:xfrm>
            <a:off x="5770602" y="4299585"/>
            <a:ext cx="2777490" cy="347186"/>
          </a:xfrm>
          <a:prstGeom prst="rect">
            <a:avLst/>
          </a:prstGeom>
          <a:noFill/>
          <a:ln/>
        </p:spPr>
        <p:txBody>
          <a:bodyPr wrap="none" rtlCol="0" anchor="t"/>
          <a:lstStyle/>
          <a:p>
            <a:pPr marL="0" indent="0" algn="l">
              <a:lnSpc>
                <a:spcPts val="2734"/>
              </a:lnSpc>
              <a:buNone/>
            </a:pPr>
            <a:r>
              <a:rPr lang="en-US" sz="2400" b="1" kern="0" spc="-35" dirty="0">
                <a:solidFill>
                  <a:srgbClr val="272525"/>
                </a:solidFill>
                <a:latin typeface="Times New Roman" panose="02020603050405020304" pitchFamily="18" charset="0"/>
                <a:ea typeface="adonis-web" pitchFamily="34" charset="-122"/>
                <a:cs typeface="Times New Roman" panose="02020603050405020304" pitchFamily="18" charset="0"/>
              </a:rPr>
              <a:t>Presentation Expertise</a:t>
            </a:r>
            <a:endParaRPr lang="en-US" sz="2400" dirty="0">
              <a:latin typeface="Times New Roman" panose="02020603050405020304" pitchFamily="18" charset="0"/>
              <a:cs typeface="Times New Roman" panose="02020603050405020304" pitchFamily="18" charset="0"/>
            </a:endParaRPr>
          </a:p>
        </p:txBody>
      </p:sp>
      <p:sp>
        <p:nvSpPr>
          <p:cNvPr id="10" name="Text 5"/>
          <p:cNvSpPr/>
          <p:nvPr/>
        </p:nvSpPr>
        <p:spPr>
          <a:xfrm>
            <a:off x="5770602" y="4780002"/>
            <a:ext cx="3088958" cy="1605032"/>
          </a:xfrm>
          <a:prstGeom prst="rect">
            <a:avLst/>
          </a:prstGeom>
          <a:noFill/>
          <a:ln/>
        </p:spPr>
        <p:txBody>
          <a:bodyPr wrap="square" rtlCol="0" anchor="t"/>
          <a:lstStyle/>
          <a:p>
            <a:pPr marL="0" indent="0" algn="l">
              <a:lnSpc>
                <a:spcPts val="2799"/>
              </a:lnSpc>
              <a:buNone/>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Skilled in creating visually appealing and informative data visualizations to present findings.</a:t>
            </a:r>
            <a:endParaRPr lang="en-US" sz="2000" dirty="0">
              <a:latin typeface="Times New Roman" panose="02020603050405020304" pitchFamily="18" charset="0"/>
              <a:cs typeface="Times New Roman" panose="02020603050405020304" pitchFamily="18" charset="0"/>
            </a:endParaRPr>
          </a:p>
        </p:txBody>
      </p:sp>
      <p:pic>
        <p:nvPicPr>
          <p:cNvPr id="11" name="Image 3" descr="preencoded.png"/>
          <p:cNvPicPr>
            <a:picLocks noChangeAspect="1"/>
          </p:cNvPicPr>
          <p:nvPr/>
        </p:nvPicPr>
        <p:blipFill>
          <a:blip r:embed="rId6"/>
          <a:stretch>
            <a:fillRect/>
          </a:stretch>
        </p:blipFill>
        <p:spPr>
          <a:xfrm>
            <a:off x="9192816" y="3521988"/>
            <a:ext cx="555427" cy="555427"/>
          </a:xfrm>
          <a:prstGeom prst="rect">
            <a:avLst/>
          </a:prstGeom>
        </p:spPr>
      </p:pic>
      <p:sp>
        <p:nvSpPr>
          <p:cNvPr id="12" name="Text 6"/>
          <p:cNvSpPr/>
          <p:nvPr/>
        </p:nvSpPr>
        <p:spPr>
          <a:xfrm>
            <a:off x="9192816" y="4299585"/>
            <a:ext cx="2777490" cy="347186"/>
          </a:xfrm>
          <a:prstGeom prst="rect">
            <a:avLst/>
          </a:prstGeom>
          <a:noFill/>
          <a:ln/>
        </p:spPr>
        <p:txBody>
          <a:bodyPr wrap="none" rtlCol="0" anchor="t"/>
          <a:lstStyle/>
          <a:p>
            <a:pPr marL="0" indent="0" algn="l">
              <a:lnSpc>
                <a:spcPts val="2734"/>
              </a:lnSpc>
              <a:buNone/>
            </a:pPr>
            <a:r>
              <a:rPr lang="en-US" sz="2400" b="1" kern="0" spc="-35" dirty="0">
                <a:solidFill>
                  <a:srgbClr val="272525"/>
                </a:solidFill>
                <a:latin typeface="Times New Roman" panose="02020603050405020304" pitchFamily="18" charset="0"/>
                <a:ea typeface="adonis-web" pitchFamily="34" charset="-122"/>
                <a:cs typeface="Times New Roman" panose="02020603050405020304" pitchFamily="18" charset="0"/>
              </a:rPr>
              <a:t>Collaborative Mindset</a:t>
            </a:r>
            <a:endParaRPr lang="en-US" sz="2400" dirty="0">
              <a:latin typeface="Times New Roman" panose="02020603050405020304" pitchFamily="18" charset="0"/>
              <a:cs typeface="Times New Roman" panose="02020603050405020304" pitchFamily="18" charset="0"/>
            </a:endParaRPr>
          </a:p>
        </p:txBody>
      </p:sp>
      <p:sp>
        <p:nvSpPr>
          <p:cNvPr id="13" name="Text 7"/>
          <p:cNvSpPr/>
          <p:nvPr/>
        </p:nvSpPr>
        <p:spPr>
          <a:xfrm>
            <a:off x="9192816" y="4780002"/>
            <a:ext cx="3089077" cy="1066205"/>
          </a:xfrm>
          <a:prstGeom prst="rect">
            <a:avLst/>
          </a:prstGeom>
          <a:noFill/>
          <a:ln/>
        </p:spPr>
        <p:txBody>
          <a:bodyPr wrap="square" rtlCol="0" anchor="t"/>
          <a:lstStyle/>
          <a:p>
            <a:pPr marL="0" indent="0" algn="l">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Willingness to work closely with cross-functional teams and understand their data needs.</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605796"/>
            <a:ext cx="9926002" cy="694373"/>
          </a:xfrm>
          <a:prstGeom prst="rect">
            <a:avLst/>
          </a:prstGeom>
          <a:noFill/>
          <a:ln/>
        </p:spPr>
        <p:txBody>
          <a:bodyPr wrap="none" rtlCol="0" anchor="t"/>
          <a:lstStyle/>
          <a:p>
            <a:pPr marL="0" indent="0">
              <a:lnSpc>
                <a:spcPts val="5468"/>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Educational and Experience Requirements</a:t>
            </a:r>
            <a:endParaRPr lang="en-US" sz="4800" dirty="0">
              <a:latin typeface="Times New Roman" panose="02020603050405020304" pitchFamily="18" charset="0"/>
              <a:cs typeface="Times New Roman" panose="02020603050405020304" pitchFamily="18" charset="0"/>
            </a:endParaRPr>
          </a:p>
        </p:txBody>
      </p:sp>
      <p:sp>
        <p:nvSpPr>
          <p:cNvPr id="5" name="Shape 2"/>
          <p:cNvSpPr/>
          <p:nvPr/>
        </p:nvSpPr>
        <p:spPr>
          <a:xfrm>
            <a:off x="2348389" y="2744510"/>
            <a:ext cx="4855726" cy="1650802"/>
          </a:xfrm>
          <a:prstGeom prst="roundRect">
            <a:avLst>
              <a:gd name="adj" fmla="val 6057"/>
            </a:avLst>
          </a:prstGeom>
          <a:solidFill>
            <a:srgbClr val="F0D4F7"/>
          </a:solidFill>
          <a:ln w="7620">
            <a:solidFill>
              <a:srgbClr val="D6BADD"/>
            </a:solidFill>
            <a:prstDash val="solid"/>
          </a:ln>
        </p:spPr>
      </p:sp>
      <p:sp>
        <p:nvSpPr>
          <p:cNvPr id="6" name="Text 3"/>
          <p:cNvSpPr/>
          <p:nvPr/>
        </p:nvSpPr>
        <p:spPr>
          <a:xfrm>
            <a:off x="2578179" y="2974300"/>
            <a:ext cx="2777490" cy="347186"/>
          </a:xfrm>
          <a:prstGeom prst="rect">
            <a:avLst/>
          </a:prstGeom>
          <a:noFill/>
          <a:ln/>
        </p:spPr>
        <p:txBody>
          <a:bodyPr wrap="none" rtlCol="0" anchor="t"/>
          <a:lstStyle/>
          <a:p>
            <a:pPr marL="0" indent="0">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Education</a:t>
            </a:r>
            <a:endParaRPr lang="en-US" sz="2800" dirty="0">
              <a:latin typeface="Times New Roman" panose="02020603050405020304" pitchFamily="18" charset="0"/>
              <a:cs typeface="Times New Roman" panose="02020603050405020304" pitchFamily="18" charset="0"/>
            </a:endParaRPr>
          </a:p>
        </p:txBody>
      </p:sp>
      <p:sp>
        <p:nvSpPr>
          <p:cNvPr id="7" name="Text 4"/>
          <p:cNvSpPr/>
          <p:nvPr/>
        </p:nvSpPr>
        <p:spPr>
          <a:xfrm>
            <a:off x="2578179" y="3454717"/>
            <a:ext cx="4396145" cy="710803"/>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Bachelor's degree in a quantitative field such as Statistics, Mathematics, or Computer Science.</a:t>
            </a:r>
            <a:endParaRPr lang="en-US" dirty="0">
              <a:latin typeface="Times New Roman" panose="02020603050405020304" pitchFamily="18" charset="0"/>
              <a:cs typeface="Times New Roman" panose="02020603050405020304" pitchFamily="18" charset="0"/>
            </a:endParaRPr>
          </a:p>
        </p:txBody>
      </p:sp>
      <p:sp>
        <p:nvSpPr>
          <p:cNvPr id="8" name="Shape 5"/>
          <p:cNvSpPr/>
          <p:nvPr/>
        </p:nvSpPr>
        <p:spPr>
          <a:xfrm>
            <a:off x="7426285" y="2744510"/>
            <a:ext cx="4855726" cy="1650802"/>
          </a:xfrm>
          <a:prstGeom prst="roundRect">
            <a:avLst>
              <a:gd name="adj" fmla="val 6057"/>
            </a:avLst>
          </a:prstGeom>
          <a:solidFill>
            <a:srgbClr val="F0D4F7"/>
          </a:solidFill>
          <a:ln w="7620">
            <a:solidFill>
              <a:srgbClr val="D6BADD"/>
            </a:solidFill>
            <a:prstDash val="solid"/>
          </a:ln>
        </p:spPr>
      </p:sp>
      <p:sp>
        <p:nvSpPr>
          <p:cNvPr id="9" name="Text 6"/>
          <p:cNvSpPr/>
          <p:nvPr/>
        </p:nvSpPr>
        <p:spPr>
          <a:xfrm>
            <a:off x="7656076" y="2974300"/>
            <a:ext cx="2777490" cy="347186"/>
          </a:xfrm>
          <a:prstGeom prst="rect">
            <a:avLst/>
          </a:prstGeom>
          <a:noFill/>
          <a:ln/>
        </p:spPr>
        <p:txBody>
          <a:bodyPr wrap="none" rtlCol="0" anchor="t"/>
          <a:lstStyle/>
          <a:p>
            <a:pPr marL="0" indent="0">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Experience</a:t>
            </a:r>
            <a:endParaRPr lang="en-US" sz="2800" dirty="0">
              <a:latin typeface="Times New Roman" panose="02020603050405020304" pitchFamily="18" charset="0"/>
              <a:cs typeface="Times New Roman" panose="02020603050405020304" pitchFamily="18" charset="0"/>
            </a:endParaRPr>
          </a:p>
        </p:txBody>
      </p:sp>
      <p:sp>
        <p:nvSpPr>
          <p:cNvPr id="10" name="Text 7"/>
          <p:cNvSpPr/>
          <p:nvPr/>
        </p:nvSpPr>
        <p:spPr>
          <a:xfrm>
            <a:off x="7656076" y="3454717"/>
            <a:ext cx="4396145" cy="710803"/>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1-3 years of experience in data analysis, business intelligence, or a related field.</a:t>
            </a:r>
            <a:endParaRPr lang="en-US" dirty="0">
              <a:latin typeface="Times New Roman" panose="02020603050405020304" pitchFamily="18" charset="0"/>
              <a:cs typeface="Times New Roman" panose="02020603050405020304" pitchFamily="18" charset="0"/>
            </a:endParaRPr>
          </a:p>
        </p:txBody>
      </p:sp>
      <p:sp>
        <p:nvSpPr>
          <p:cNvPr id="11" name="Shape 8"/>
          <p:cNvSpPr/>
          <p:nvPr/>
        </p:nvSpPr>
        <p:spPr>
          <a:xfrm>
            <a:off x="2348389" y="4617482"/>
            <a:ext cx="4855726" cy="2006203"/>
          </a:xfrm>
          <a:prstGeom prst="roundRect">
            <a:avLst>
              <a:gd name="adj" fmla="val 4984"/>
            </a:avLst>
          </a:prstGeom>
          <a:solidFill>
            <a:srgbClr val="F0D4F7"/>
          </a:solidFill>
          <a:ln w="7620">
            <a:solidFill>
              <a:srgbClr val="D6BADD"/>
            </a:solidFill>
            <a:prstDash val="solid"/>
          </a:ln>
        </p:spPr>
      </p:sp>
      <p:sp>
        <p:nvSpPr>
          <p:cNvPr id="12" name="Text 9"/>
          <p:cNvSpPr/>
          <p:nvPr/>
        </p:nvSpPr>
        <p:spPr>
          <a:xfrm>
            <a:off x="2578179" y="4847273"/>
            <a:ext cx="2777490" cy="347186"/>
          </a:xfrm>
          <a:prstGeom prst="rect">
            <a:avLst/>
          </a:prstGeom>
          <a:noFill/>
          <a:ln/>
        </p:spPr>
        <p:txBody>
          <a:bodyPr wrap="none" rtlCol="0" anchor="t"/>
          <a:lstStyle/>
          <a:p>
            <a:pPr marL="0" indent="0">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Certifications</a:t>
            </a:r>
            <a:endParaRPr lang="en-US" sz="2800" dirty="0">
              <a:latin typeface="Times New Roman" panose="02020603050405020304" pitchFamily="18" charset="0"/>
              <a:cs typeface="Times New Roman" panose="02020603050405020304" pitchFamily="18" charset="0"/>
            </a:endParaRPr>
          </a:p>
        </p:txBody>
      </p:sp>
      <p:sp>
        <p:nvSpPr>
          <p:cNvPr id="13" name="Text 10"/>
          <p:cNvSpPr/>
          <p:nvPr/>
        </p:nvSpPr>
        <p:spPr>
          <a:xfrm>
            <a:off x="2578179" y="5327690"/>
            <a:ext cx="4396145" cy="1066205"/>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Relevant data analysis or visualization certifications are a plus, such as Tableau, SQL, or Python</a:t>
            </a: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sp>
        <p:nvSpPr>
          <p:cNvPr id="14" name="Shape 11"/>
          <p:cNvSpPr/>
          <p:nvPr/>
        </p:nvSpPr>
        <p:spPr>
          <a:xfrm>
            <a:off x="7426285" y="4617482"/>
            <a:ext cx="4855726" cy="2006203"/>
          </a:xfrm>
          <a:prstGeom prst="roundRect">
            <a:avLst>
              <a:gd name="adj" fmla="val 4984"/>
            </a:avLst>
          </a:prstGeom>
          <a:solidFill>
            <a:srgbClr val="F0D4F7"/>
          </a:solidFill>
          <a:ln w="7620">
            <a:solidFill>
              <a:srgbClr val="D6BADD"/>
            </a:solidFill>
            <a:prstDash val="solid"/>
          </a:ln>
        </p:spPr>
      </p:sp>
      <p:sp>
        <p:nvSpPr>
          <p:cNvPr id="15" name="Text 12"/>
          <p:cNvSpPr/>
          <p:nvPr/>
        </p:nvSpPr>
        <p:spPr>
          <a:xfrm>
            <a:off x="7656076" y="4847273"/>
            <a:ext cx="2777490" cy="347186"/>
          </a:xfrm>
          <a:prstGeom prst="rect">
            <a:avLst/>
          </a:prstGeom>
          <a:noFill/>
          <a:ln/>
        </p:spPr>
        <p:txBody>
          <a:bodyPr wrap="none" rtlCol="0" anchor="t"/>
          <a:lstStyle/>
          <a:p>
            <a:pPr marL="0" indent="0">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Continuing Education</a:t>
            </a:r>
            <a:endParaRPr lang="en-US" sz="2800" dirty="0">
              <a:latin typeface="Times New Roman" panose="02020603050405020304" pitchFamily="18" charset="0"/>
              <a:cs typeface="Times New Roman" panose="02020603050405020304" pitchFamily="18" charset="0"/>
            </a:endParaRPr>
          </a:p>
        </p:txBody>
      </p:sp>
      <p:sp>
        <p:nvSpPr>
          <p:cNvPr id="16" name="Text 13"/>
          <p:cNvSpPr/>
          <p:nvPr/>
        </p:nvSpPr>
        <p:spPr>
          <a:xfrm>
            <a:off x="7656076" y="5327690"/>
            <a:ext cx="4396145" cy="710803"/>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A commitment to staying up-to-date with the latest data analysis trends and technologies</a:t>
            </a: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898635"/>
            <a:ext cx="7837836" cy="3953758"/>
          </a:xfrm>
          <a:prstGeom prst="rect">
            <a:avLst/>
          </a:prstGeom>
          <a:noFill/>
          <a:ln/>
        </p:spPr>
        <p:txBody>
          <a:bodyPr wrap="square" rtlCol="0" anchor="t"/>
          <a:lstStyle/>
          <a:p>
            <a:pPr marL="0" indent="0">
              <a:lnSpc>
                <a:spcPts val="7545"/>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Introduction to Data Analytics Company- Radhika </a:t>
            </a:r>
          </a:p>
          <a:p>
            <a:pPr marL="0" indent="0">
              <a:lnSpc>
                <a:spcPts val="7545"/>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Enterprises(Fresher)</a:t>
            </a:r>
            <a:endParaRPr lang="en-US" sz="4800" dirty="0">
              <a:latin typeface="Times New Roman" panose="02020603050405020304" pitchFamily="18" charset="0"/>
              <a:cs typeface="Times New Roman" panose="02020603050405020304" pitchFamily="18" charset="0"/>
            </a:endParaRPr>
          </a:p>
        </p:txBody>
      </p:sp>
      <p:sp>
        <p:nvSpPr>
          <p:cNvPr id="6" name="Text 2"/>
          <p:cNvSpPr/>
          <p:nvPr/>
        </p:nvSpPr>
        <p:spPr>
          <a:xfrm>
            <a:off x="833199" y="4114801"/>
            <a:ext cx="7477601" cy="2932386"/>
          </a:xfrm>
          <a:prstGeom prst="rect">
            <a:avLst/>
          </a:prstGeom>
          <a:noFill/>
          <a:ln/>
        </p:spPr>
        <p:txBody>
          <a:bodyPr wrap="square" rtlCol="0" anchor="t"/>
          <a:lstStyle/>
          <a:p>
            <a:pPr algn="just">
              <a:lnSpc>
                <a:spcPts val="2799"/>
              </a:lnSpc>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We are looking to hire a data analyst to join our data team. You will take responsibility for managing our master data set, developing reports, and troubleshooting data issues. To do well in this role you need a very fine eye for detail, experience as a data analyst, and a deep understanding of the popular data analysis tools and databases.</a:t>
            </a:r>
            <a:r>
              <a:rPr lang="en-US" sz="1750" kern="0" spc="-35" dirty="0">
                <a:solidFill>
                  <a:srgbClr val="272525"/>
                </a:solidFill>
                <a:latin typeface="Source Sans Pro" pitchFamily="34" charset="0"/>
                <a:ea typeface="Source Sans Pro" pitchFamily="34" charset="-122"/>
                <a:cs typeface="Source Sans Pro" pitchFamily="34" charset="-120"/>
              </a:rPr>
              <a:t> </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50741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834515"/>
            <a:ext cx="8829675" cy="694373"/>
          </a:xfrm>
          <a:prstGeom prst="rect">
            <a:avLst/>
          </a:prstGeom>
          <a:noFill/>
          <a:ln/>
        </p:spPr>
        <p:txBody>
          <a:bodyPr wrap="none" rtlCol="0" anchor="t"/>
          <a:lstStyle/>
          <a:p>
            <a:pPr marL="0" indent="0" algn="ctr">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 </a:t>
            </a:r>
            <a:r>
              <a:rPr lang="en-US" sz="4400" b="1" kern="0" spc="-35" dirty="0">
                <a:solidFill>
                  <a:srgbClr val="000000"/>
                </a:solidFill>
                <a:latin typeface="Times New Roman" panose="02020603050405020304" pitchFamily="18" charset="0"/>
                <a:ea typeface="adonis-web" pitchFamily="34" charset="-122"/>
                <a:cs typeface="Times New Roman" panose="02020603050405020304" pitchFamily="18" charset="0"/>
              </a:rPr>
              <a:t>Data Analyst Job Posting</a:t>
            </a:r>
            <a:endParaRPr lang="en-US" sz="4400" dirty="0">
              <a:latin typeface="Times New Roman" panose="02020603050405020304" pitchFamily="18" charset="0"/>
              <a:cs typeface="Times New Roman" panose="02020603050405020304" pitchFamily="18" charset="0"/>
            </a:endParaRPr>
          </a:p>
        </p:txBody>
      </p:sp>
      <p:sp>
        <p:nvSpPr>
          <p:cNvPr id="5" name="Shape 2"/>
          <p:cNvSpPr/>
          <p:nvPr/>
        </p:nvSpPr>
        <p:spPr>
          <a:xfrm>
            <a:off x="2348389" y="2973229"/>
            <a:ext cx="9933503" cy="3421856"/>
          </a:xfrm>
          <a:prstGeom prst="roundRect">
            <a:avLst>
              <a:gd name="adj" fmla="val 2922"/>
            </a:avLst>
          </a:prstGeom>
          <a:noFill/>
          <a:ln w="7620">
            <a:solidFill>
              <a:srgbClr val="000000">
                <a:alpha val="8000"/>
              </a:srgbClr>
            </a:solidFill>
            <a:prstDash val="solid"/>
          </a:ln>
        </p:spPr>
      </p:sp>
      <p:sp>
        <p:nvSpPr>
          <p:cNvPr id="6" name="Shape 3"/>
          <p:cNvSpPr/>
          <p:nvPr/>
        </p:nvSpPr>
        <p:spPr>
          <a:xfrm>
            <a:off x="2356009" y="2980849"/>
            <a:ext cx="9917192" cy="637103"/>
          </a:xfrm>
          <a:prstGeom prst="rect">
            <a:avLst/>
          </a:prstGeom>
          <a:solidFill>
            <a:srgbClr val="FFFFFF">
              <a:alpha val="4000"/>
            </a:srgbClr>
          </a:solidFill>
          <a:ln/>
        </p:spPr>
      </p:sp>
      <p:sp>
        <p:nvSpPr>
          <p:cNvPr id="7" name="Text 4"/>
          <p:cNvSpPr/>
          <p:nvPr/>
        </p:nvSpPr>
        <p:spPr>
          <a:xfrm>
            <a:off x="2579489" y="3121700"/>
            <a:ext cx="2857143" cy="355402"/>
          </a:xfrm>
          <a:prstGeom prst="rect">
            <a:avLst/>
          </a:prstGeom>
          <a:noFill/>
          <a:ln/>
        </p:spPr>
        <p:txBody>
          <a:bodyPr wrap="none" rtlCol="0" anchor="t"/>
          <a:lstStyle/>
          <a:p>
            <a:pPr marL="0" indent="0">
              <a:lnSpc>
                <a:spcPts val="2799"/>
              </a:lnSpc>
              <a:buNone/>
            </a:pPr>
            <a:r>
              <a:rPr lang="en-US" sz="20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Responsibilities</a:t>
            </a:r>
            <a:endParaRPr lang="en-US" sz="2000" b="1" dirty="0">
              <a:latin typeface="Times New Roman" panose="02020603050405020304" pitchFamily="18" charset="0"/>
              <a:cs typeface="Times New Roman" panose="02020603050405020304" pitchFamily="18" charset="0"/>
            </a:endParaRPr>
          </a:p>
        </p:txBody>
      </p:sp>
      <p:sp>
        <p:nvSpPr>
          <p:cNvPr id="8" name="Text 5"/>
          <p:cNvSpPr/>
          <p:nvPr/>
        </p:nvSpPr>
        <p:spPr>
          <a:xfrm>
            <a:off x="5888593" y="3121700"/>
            <a:ext cx="2853333" cy="355402"/>
          </a:xfrm>
          <a:prstGeom prst="rect">
            <a:avLst/>
          </a:prstGeom>
          <a:noFill/>
          <a:ln/>
        </p:spPr>
        <p:txBody>
          <a:bodyPr wrap="none" rtlCol="0" anchor="t"/>
          <a:lstStyle/>
          <a:p>
            <a:pPr marL="0" indent="0">
              <a:lnSpc>
                <a:spcPts val="2799"/>
              </a:lnSpc>
              <a:buNone/>
            </a:pPr>
            <a:r>
              <a:rPr lang="en-US" sz="20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Required Skills</a:t>
            </a:r>
            <a:endParaRPr lang="en-US" sz="2000" b="1" dirty="0">
              <a:latin typeface="Times New Roman" panose="02020603050405020304" pitchFamily="18" charset="0"/>
              <a:cs typeface="Times New Roman" panose="02020603050405020304" pitchFamily="18" charset="0"/>
            </a:endParaRPr>
          </a:p>
        </p:txBody>
      </p:sp>
      <p:sp>
        <p:nvSpPr>
          <p:cNvPr id="9" name="Text 6"/>
          <p:cNvSpPr/>
          <p:nvPr/>
        </p:nvSpPr>
        <p:spPr>
          <a:xfrm>
            <a:off x="9193887" y="3121700"/>
            <a:ext cx="2857143" cy="355402"/>
          </a:xfrm>
          <a:prstGeom prst="rect">
            <a:avLst/>
          </a:prstGeom>
          <a:noFill/>
          <a:ln/>
        </p:spPr>
        <p:txBody>
          <a:bodyPr wrap="none" rtlCol="0" anchor="t"/>
          <a:lstStyle/>
          <a:p>
            <a:pPr marL="0" indent="0">
              <a:lnSpc>
                <a:spcPts val="2799"/>
              </a:lnSpc>
              <a:buNone/>
            </a:pPr>
            <a:r>
              <a:rPr lang="en-US" sz="20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Preferred Qualifications</a:t>
            </a:r>
            <a:endParaRPr lang="en-US" sz="2000" b="1" dirty="0">
              <a:latin typeface="Times New Roman" panose="02020603050405020304" pitchFamily="18" charset="0"/>
              <a:cs typeface="Times New Roman" panose="02020603050405020304" pitchFamily="18" charset="0"/>
            </a:endParaRPr>
          </a:p>
        </p:txBody>
      </p:sp>
      <p:sp>
        <p:nvSpPr>
          <p:cNvPr id="10" name="Shape 7"/>
          <p:cNvSpPr/>
          <p:nvPr/>
        </p:nvSpPr>
        <p:spPr>
          <a:xfrm>
            <a:off x="2356009" y="3617952"/>
            <a:ext cx="9917192" cy="3221474"/>
          </a:xfrm>
          <a:prstGeom prst="rect">
            <a:avLst/>
          </a:prstGeom>
          <a:solidFill>
            <a:srgbClr val="000000">
              <a:alpha val="4000"/>
            </a:srgbClr>
          </a:solidFill>
          <a:ln/>
        </p:spPr>
      </p:sp>
      <p:sp>
        <p:nvSpPr>
          <p:cNvPr id="11" name="Text 8"/>
          <p:cNvSpPr/>
          <p:nvPr/>
        </p:nvSpPr>
        <p:spPr>
          <a:xfrm>
            <a:off x="2579489" y="3758803"/>
            <a:ext cx="2857143" cy="2643902"/>
          </a:xfrm>
          <a:prstGeom prst="rect">
            <a:avLst/>
          </a:prstGeom>
          <a:noFill/>
          <a:ln/>
        </p:spPr>
        <p:txBody>
          <a:bodyPr wrap="square" rtlCol="0" anchor="t"/>
          <a:lstStyle/>
          <a:p>
            <a:pPr marL="285750" indent="-285750">
              <a:lnSpc>
                <a:spcPts val="2799"/>
              </a:lnSpc>
              <a:buFontTx/>
              <a:buChar char="-"/>
            </a:pPr>
            <a:r>
              <a:rPr lang="en-US" sz="1600" b="0" i="0" dirty="0">
                <a:effectLst/>
                <a:highlight>
                  <a:srgbClr val="FFFFFF"/>
                </a:highlight>
                <a:latin typeface="Times New Roman" panose="02020603050405020304" pitchFamily="18" charset="0"/>
                <a:cs typeface="Times New Roman" panose="02020603050405020304" pitchFamily="18" charset="0"/>
              </a:rPr>
              <a:t>Managing master data</a:t>
            </a:r>
          </a:p>
          <a:p>
            <a:pPr marL="285750" indent="-285750">
              <a:lnSpc>
                <a:spcPts val="2799"/>
              </a:lnSpc>
              <a:buFontTx/>
              <a:buChar char="-"/>
            </a:pPr>
            <a:r>
              <a:rPr lang="en-US" sz="1600" b="0" i="0" dirty="0">
                <a:effectLst/>
                <a:highlight>
                  <a:srgbClr val="FFFFFF"/>
                </a:highlight>
                <a:latin typeface="Times New Roman" panose="02020603050405020304" pitchFamily="18" charset="0"/>
                <a:cs typeface="Times New Roman" panose="02020603050405020304" pitchFamily="18" charset="0"/>
              </a:rPr>
              <a:t>Generating reports from single or multiple systems.</a:t>
            </a:r>
            <a:endParaRPr lang="en-US" sz="1600" kern="0" spc="-35" dirty="0">
              <a:solidFill>
                <a:srgbClr val="272525"/>
              </a:solidFill>
              <a:highlight>
                <a:srgbClr val="FFFFFF"/>
              </a:highlight>
              <a:latin typeface="Times New Roman" panose="02020603050405020304" pitchFamily="18" charset="0"/>
              <a:ea typeface="Source Sans Pro" pitchFamily="34" charset="-122"/>
              <a:cs typeface="Times New Roman" panose="02020603050405020304" pitchFamily="18" charset="0"/>
            </a:endParaRPr>
          </a:p>
          <a:p>
            <a:pPr marL="285750" indent="-285750">
              <a:lnSpc>
                <a:spcPts val="2799"/>
              </a:lnSpc>
              <a:buFontTx/>
              <a:buChar char="-"/>
            </a:pPr>
            <a:r>
              <a:rPr lang="en-US" sz="1600" b="0" i="0" dirty="0">
                <a:effectLst/>
                <a:highlight>
                  <a:srgbClr val="FFFFFF"/>
                </a:highlight>
                <a:latin typeface="Times New Roman" panose="02020603050405020304" pitchFamily="18" charset="0"/>
                <a:cs typeface="Times New Roman" panose="02020603050405020304" pitchFamily="18" charset="0"/>
              </a:rPr>
              <a:t>Troubleshooting the reporting database environment and reports</a:t>
            </a:r>
            <a:r>
              <a:rPr lang="en-US" sz="1600" b="0" i="0" dirty="0">
                <a:effectLst/>
                <a:highlight>
                  <a:srgbClr val="FFFFFF"/>
                </a:highlight>
                <a:latin typeface="-apple-system"/>
              </a:rPr>
              <a:t>.</a:t>
            </a:r>
            <a:endParaRPr lang="en-US" sz="1750" b="0" i="0" kern="0" spc="-35" dirty="0">
              <a:solidFill>
                <a:srgbClr val="272525"/>
              </a:solidFill>
              <a:effectLst/>
              <a:highlight>
                <a:srgbClr val="FFFFFF"/>
              </a:highlight>
              <a:latin typeface="Source Sans Pro" pitchFamily="34" charset="0"/>
              <a:ea typeface="Source Sans Pro" pitchFamily="34" charset="-122"/>
            </a:endParaRPr>
          </a:p>
          <a:p>
            <a:pPr marL="285750" indent="-285750">
              <a:lnSpc>
                <a:spcPts val="2799"/>
              </a:lnSpc>
              <a:buFontTx/>
              <a:buChar char="-"/>
            </a:pPr>
            <a:endParaRPr lang="en-US" sz="1750" dirty="0"/>
          </a:p>
        </p:txBody>
      </p:sp>
      <p:sp>
        <p:nvSpPr>
          <p:cNvPr id="12" name="Text 9"/>
          <p:cNvSpPr/>
          <p:nvPr/>
        </p:nvSpPr>
        <p:spPr>
          <a:xfrm>
            <a:off x="5888593" y="3758803"/>
            <a:ext cx="2853333" cy="2941542"/>
          </a:xfrm>
          <a:prstGeom prst="rect">
            <a:avLst/>
          </a:prstGeom>
          <a:noFill/>
          <a:ln/>
        </p:spPr>
        <p:txBody>
          <a:bodyPr wrap="square" rtlCol="0" anchor="t"/>
          <a:lstStyle/>
          <a:p>
            <a:pPr marL="285750" indent="-285750">
              <a:lnSpc>
                <a:spcPts val="2799"/>
              </a:lnSpc>
              <a:buFontTx/>
              <a:buChar char="-"/>
            </a:pPr>
            <a:r>
              <a:rPr lang="en-US" sz="16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Data Analysis</a:t>
            </a:r>
          </a:p>
          <a:p>
            <a:pPr marL="285750" indent="-285750">
              <a:lnSpc>
                <a:spcPts val="2799"/>
              </a:lnSpc>
              <a:buFontTx/>
              <a:buChar char="-"/>
            </a:pPr>
            <a:r>
              <a:rPr lang="en-US" sz="16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Data Bases</a:t>
            </a:r>
          </a:p>
          <a:p>
            <a:pPr marL="285750" indent="-285750">
              <a:lnSpc>
                <a:spcPts val="2799"/>
              </a:lnSpc>
              <a:buFontTx/>
              <a:buChar char="-"/>
            </a:pPr>
            <a:r>
              <a:rPr lang="en-US" sz="16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Statistic</a:t>
            </a:r>
          </a:p>
          <a:p>
            <a:pPr marL="285750" indent="-285750">
              <a:lnSpc>
                <a:spcPts val="2799"/>
              </a:lnSpc>
              <a:buFontTx/>
              <a:buChar char="-"/>
            </a:pPr>
            <a:r>
              <a:rPr lang="en-US" sz="16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Linear Algebra</a:t>
            </a:r>
          </a:p>
          <a:p>
            <a:pPr>
              <a:lnSpc>
                <a:spcPts val="2799"/>
              </a:lnSpc>
            </a:pPr>
            <a:endParaRPr lang="en-US" sz="1750" dirty="0"/>
          </a:p>
        </p:txBody>
      </p:sp>
      <p:sp>
        <p:nvSpPr>
          <p:cNvPr id="13" name="Text 10"/>
          <p:cNvSpPr/>
          <p:nvPr/>
        </p:nvSpPr>
        <p:spPr>
          <a:xfrm>
            <a:off x="9193887" y="3758803"/>
            <a:ext cx="2857143" cy="2487811"/>
          </a:xfrm>
          <a:prstGeom prst="rect">
            <a:avLst/>
          </a:prstGeom>
          <a:noFill/>
          <a:ln/>
        </p:spPr>
        <p:txBody>
          <a:bodyPr wrap="square" rtlCol="0" anchor="t"/>
          <a:lstStyle/>
          <a:p>
            <a:pPr marL="285750" indent="-285750">
              <a:lnSpc>
                <a:spcPts val="2799"/>
              </a:lnSpc>
              <a:buFontTx/>
              <a:buChar char="-"/>
            </a:pPr>
            <a:r>
              <a:rPr lang="en-US" sz="16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Diploma</a:t>
            </a:r>
          </a:p>
          <a:p>
            <a:pPr marL="285750" indent="-285750">
              <a:lnSpc>
                <a:spcPts val="2799"/>
              </a:lnSpc>
              <a:buFontTx/>
              <a:buChar char="-"/>
            </a:pPr>
            <a:r>
              <a:rPr lang="en-US" sz="16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B . Tech/M . Tech/IT</a:t>
            </a:r>
          </a:p>
          <a:p>
            <a:pPr marL="285750" indent="-285750">
              <a:lnSpc>
                <a:spcPts val="2799"/>
              </a:lnSpc>
              <a:buFontTx/>
              <a:buChar char="-"/>
            </a:pPr>
            <a:r>
              <a:rPr lang="en-US" sz="16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BCA/MCA</a:t>
            </a:r>
          </a:p>
          <a:p>
            <a:pPr>
              <a:lnSpc>
                <a:spcPts val="2799"/>
              </a:lnSpc>
            </a:pPr>
            <a:endParaRPr lang="en-US" sz="1750" kern="0" spc="-35" dirty="0">
              <a:solidFill>
                <a:srgbClr val="272525"/>
              </a:solidFill>
              <a:latin typeface="Source Sans Pro" pitchFamily="34" charset="0"/>
              <a:ea typeface="Source Sans Pro" pitchFamily="34" charset="-122"/>
            </a:endParaRPr>
          </a:p>
          <a:p>
            <a:pPr>
              <a:lnSpc>
                <a:spcPts val="2799"/>
              </a:lnSpc>
            </a:pPr>
            <a:endParaRPr lang="en-US" sz="1750" kern="0" spc="-35" dirty="0">
              <a:solidFill>
                <a:srgbClr val="272525"/>
              </a:solidFill>
              <a:latin typeface="Source Sans Pro" pitchFamily="34" charset="0"/>
              <a:ea typeface="Source Sans Pro" pitchFamily="34" charset="-122"/>
            </a:endParaRPr>
          </a:p>
          <a:p>
            <a:pPr>
              <a:lnSpc>
                <a:spcPts val="2799"/>
              </a:lnSpc>
            </a:pP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834515"/>
            <a:ext cx="10831583" cy="694373"/>
          </a:xfrm>
          <a:prstGeom prst="rect">
            <a:avLst/>
          </a:prstGeom>
          <a:noFill/>
          <a:ln/>
        </p:spPr>
        <p:txBody>
          <a:bodyPr wrap="none" rtlCol="0" anchor="t"/>
          <a:lstStyle/>
          <a:p>
            <a:pPr marL="0" indent="0" algn="ctr">
              <a:lnSpc>
                <a:spcPts val="5468"/>
              </a:lnSpc>
              <a:buNone/>
            </a:pPr>
            <a:r>
              <a:rPr lang="en-US" sz="4400" b="1" kern="0" spc="-35" dirty="0">
                <a:solidFill>
                  <a:srgbClr val="000000"/>
                </a:solidFill>
                <a:latin typeface="Times New Roman" panose="02020603050405020304" pitchFamily="18" charset="0"/>
                <a:ea typeface="adonis-web" pitchFamily="34" charset="-122"/>
                <a:cs typeface="Times New Roman" panose="02020603050405020304" pitchFamily="18" charset="0"/>
              </a:rPr>
              <a:t>Apac Business Times : Fresher</a:t>
            </a:r>
            <a:endParaRPr lang="en-US" sz="4400" dirty="0">
              <a:latin typeface="Times New Roman" panose="02020603050405020304" pitchFamily="18" charset="0"/>
              <a:cs typeface="Times New Roman" panose="02020603050405020304" pitchFamily="18" charset="0"/>
            </a:endParaRPr>
          </a:p>
        </p:txBody>
      </p:sp>
      <p:sp>
        <p:nvSpPr>
          <p:cNvPr id="5" name="Shape 2"/>
          <p:cNvSpPr/>
          <p:nvPr/>
        </p:nvSpPr>
        <p:spPr>
          <a:xfrm>
            <a:off x="2348389" y="2973229"/>
            <a:ext cx="10148292" cy="3790178"/>
          </a:xfrm>
          <a:prstGeom prst="roundRect">
            <a:avLst>
              <a:gd name="adj" fmla="val 2922"/>
            </a:avLst>
          </a:prstGeom>
          <a:noFill/>
          <a:ln w="7620">
            <a:solidFill>
              <a:srgbClr val="000000">
                <a:alpha val="8000"/>
              </a:srgbClr>
            </a:solidFill>
            <a:prstDash val="solid"/>
          </a:ln>
        </p:spPr>
      </p:sp>
      <p:sp>
        <p:nvSpPr>
          <p:cNvPr id="6" name="Shape 3"/>
          <p:cNvSpPr/>
          <p:nvPr/>
        </p:nvSpPr>
        <p:spPr>
          <a:xfrm>
            <a:off x="2356009" y="2980849"/>
            <a:ext cx="9917192" cy="637103"/>
          </a:xfrm>
          <a:prstGeom prst="rect">
            <a:avLst/>
          </a:prstGeom>
          <a:solidFill>
            <a:srgbClr val="FFFFFF">
              <a:alpha val="4000"/>
            </a:srgbClr>
          </a:solidFill>
          <a:ln/>
        </p:spPr>
      </p:sp>
      <p:sp>
        <p:nvSpPr>
          <p:cNvPr id="7" name="Text 4"/>
          <p:cNvSpPr/>
          <p:nvPr/>
        </p:nvSpPr>
        <p:spPr>
          <a:xfrm>
            <a:off x="2579489" y="3121700"/>
            <a:ext cx="2857143" cy="355402"/>
          </a:xfrm>
          <a:prstGeom prst="rect">
            <a:avLst/>
          </a:prstGeom>
          <a:noFill/>
          <a:ln/>
        </p:spPr>
        <p:txBody>
          <a:bodyPr wrap="none" rtlCol="0" anchor="t"/>
          <a:lstStyle/>
          <a:p>
            <a:pPr marL="0" indent="0">
              <a:lnSpc>
                <a:spcPts val="2799"/>
              </a:lnSpc>
              <a:buNone/>
            </a:pPr>
            <a:r>
              <a:rPr lang="en-US" sz="20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Responsibilities</a:t>
            </a:r>
            <a:endParaRPr lang="en-US" sz="2000" b="1" dirty="0">
              <a:latin typeface="Times New Roman" panose="02020603050405020304" pitchFamily="18" charset="0"/>
              <a:cs typeface="Times New Roman" panose="02020603050405020304" pitchFamily="18" charset="0"/>
            </a:endParaRPr>
          </a:p>
        </p:txBody>
      </p:sp>
      <p:sp>
        <p:nvSpPr>
          <p:cNvPr id="8" name="Text 5"/>
          <p:cNvSpPr/>
          <p:nvPr/>
        </p:nvSpPr>
        <p:spPr>
          <a:xfrm>
            <a:off x="5888593" y="3121700"/>
            <a:ext cx="2853333" cy="355402"/>
          </a:xfrm>
          <a:prstGeom prst="rect">
            <a:avLst/>
          </a:prstGeom>
          <a:noFill/>
          <a:ln/>
        </p:spPr>
        <p:txBody>
          <a:bodyPr wrap="none" rtlCol="0" anchor="t"/>
          <a:lstStyle/>
          <a:p>
            <a:pPr marL="0" indent="0">
              <a:lnSpc>
                <a:spcPts val="2799"/>
              </a:lnSpc>
              <a:buNone/>
            </a:pPr>
            <a:r>
              <a:rPr lang="en-US" sz="20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  Required Skills</a:t>
            </a:r>
            <a:endParaRPr lang="en-US" sz="2000" b="1" dirty="0">
              <a:latin typeface="Times New Roman" panose="02020603050405020304" pitchFamily="18" charset="0"/>
              <a:cs typeface="Times New Roman" panose="02020603050405020304" pitchFamily="18" charset="0"/>
            </a:endParaRPr>
          </a:p>
        </p:txBody>
      </p:sp>
      <p:sp>
        <p:nvSpPr>
          <p:cNvPr id="9" name="Text 6"/>
          <p:cNvSpPr/>
          <p:nvPr/>
        </p:nvSpPr>
        <p:spPr>
          <a:xfrm>
            <a:off x="9193887" y="3121700"/>
            <a:ext cx="2857143" cy="355402"/>
          </a:xfrm>
          <a:prstGeom prst="rect">
            <a:avLst/>
          </a:prstGeom>
          <a:noFill/>
          <a:ln/>
        </p:spPr>
        <p:txBody>
          <a:bodyPr wrap="none" rtlCol="0" anchor="t"/>
          <a:lstStyle/>
          <a:p>
            <a:pPr marL="0" indent="0">
              <a:lnSpc>
                <a:spcPts val="2799"/>
              </a:lnSpc>
              <a:buNone/>
            </a:pPr>
            <a:r>
              <a:rPr lang="en-US" sz="20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Preferred Qualifications</a:t>
            </a:r>
            <a:endParaRPr lang="en-US" sz="2000" b="1" dirty="0">
              <a:latin typeface="Times New Roman" panose="02020603050405020304" pitchFamily="18" charset="0"/>
              <a:cs typeface="Times New Roman" panose="02020603050405020304" pitchFamily="18" charset="0"/>
            </a:endParaRPr>
          </a:p>
        </p:txBody>
      </p:sp>
      <p:sp>
        <p:nvSpPr>
          <p:cNvPr id="10" name="Shape 7"/>
          <p:cNvSpPr/>
          <p:nvPr/>
        </p:nvSpPr>
        <p:spPr>
          <a:xfrm>
            <a:off x="2348389" y="3571099"/>
            <a:ext cx="10148292" cy="3145455"/>
          </a:xfrm>
          <a:prstGeom prst="rect">
            <a:avLst/>
          </a:prstGeom>
          <a:solidFill>
            <a:srgbClr val="000000">
              <a:alpha val="4000"/>
            </a:srgbClr>
          </a:solidFill>
          <a:ln/>
        </p:spPr>
        <p:txBody>
          <a:bodyPr/>
          <a:lstStyle/>
          <a:p>
            <a:pPr algn="just"/>
            <a:r>
              <a:rPr lang="en-US" dirty="0"/>
              <a:t>- </a:t>
            </a:r>
            <a:r>
              <a:rPr lang="en-US" dirty="0">
                <a:latin typeface="Times New Roman" panose="02020603050405020304" pitchFamily="18" charset="0"/>
                <a:cs typeface="Times New Roman" panose="02020603050405020304" pitchFamily="18" charset="0"/>
              </a:rPr>
              <a:t>Strong analytical skills and </a:t>
            </a:r>
          </a:p>
          <a:p>
            <a:pPr algn="just"/>
            <a:r>
              <a:rPr lang="en-US" dirty="0">
                <a:latin typeface="Times New Roman" panose="02020603050405020304" pitchFamily="18" charset="0"/>
                <a:cs typeface="Times New Roman" panose="02020603050405020304" pitchFamily="18" charset="0"/>
              </a:rPr>
              <a:t>ability to work with large datasets</a:t>
            </a:r>
          </a:p>
          <a:p>
            <a:endParaRPr lang="en-US" dirty="0"/>
          </a:p>
          <a:p>
            <a:r>
              <a:rPr lang="en-US" dirty="0"/>
              <a:t>- </a:t>
            </a:r>
            <a:r>
              <a:rPr lang="en-US" dirty="0">
                <a:latin typeface="Times New Roman" panose="02020603050405020304" pitchFamily="18" charset="0"/>
                <a:cs typeface="Times New Roman" panose="02020603050405020304" pitchFamily="18" charset="0"/>
              </a:rPr>
              <a:t>Excellent communication and </a:t>
            </a:r>
          </a:p>
          <a:p>
            <a:r>
              <a:rPr lang="en-US" dirty="0">
                <a:latin typeface="Times New Roman" panose="02020603050405020304" pitchFamily="18" charset="0"/>
                <a:cs typeface="Times New Roman" panose="02020603050405020304" pitchFamily="18" charset="0"/>
              </a:rPr>
              <a:t>presentation skills.</a:t>
            </a:r>
          </a:p>
          <a:p>
            <a:endParaRPr lang="en-US" dirty="0"/>
          </a:p>
          <a:p>
            <a:r>
              <a:rPr lang="en-US" dirty="0"/>
              <a:t>- </a:t>
            </a:r>
            <a:r>
              <a:rPr lang="en-US" dirty="0">
                <a:latin typeface="Times New Roman" panose="02020603050405020304" pitchFamily="18" charset="0"/>
                <a:cs typeface="Times New Roman" panose="02020603050405020304" pitchFamily="18" charset="0"/>
              </a:rPr>
              <a:t>Experience with data visualization </a:t>
            </a:r>
          </a:p>
          <a:p>
            <a:r>
              <a:rPr lang="en-US" dirty="0">
                <a:latin typeface="Times New Roman" panose="02020603050405020304" pitchFamily="18" charset="0"/>
                <a:cs typeface="Times New Roman" panose="02020603050405020304" pitchFamily="18" charset="0"/>
              </a:rPr>
              <a:t>and reporting.</a:t>
            </a:r>
          </a:p>
          <a:p>
            <a:endParaRPr lang="en-IN" dirty="0"/>
          </a:p>
        </p:txBody>
      </p:sp>
      <p:sp>
        <p:nvSpPr>
          <p:cNvPr id="11" name="Text 8"/>
          <p:cNvSpPr/>
          <p:nvPr/>
        </p:nvSpPr>
        <p:spPr>
          <a:xfrm>
            <a:off x="2579489" y="3758803"/>
            <a:ext cx="2857143" cy="2487811"/>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 </a:t>
            </a:r>
            <a:endParaRPr lang="en-US" sz="1750" dirty="0"/>
          </a:p>
        </p:txBody>
      </p:sp>
      <p:sp>
        <p:nvSpPr>
          <p:cNvPr id="12" name="Text 9"/>
          <p:cNvSpPr/>
          <p:nvPr/>
        </p:nvSpPr>
        <p:spPr>
          <a:xfrm>
            <a:off x="6121955" y="3758803"/>
            <a:ext cx="2857143" cy="2957751"/>
          </a:xfrm>
          <a:prstGeom prst="rect">
            <a:avLst/>
          </a:prstGeom>
          <a:noFill/>
          <a:ln/>
        </p:spPr>
        <p:txBody>
          <a:bodyPr wrap="square" rtlCol="0" anchor="t"/>
          <a:lstStyle/>
          <a:p>
            <a:pPr marL="285750" indent="-285750">
              <a:lnSpc>
                <a:spcPts val="2799"/>
              </a:lnSpc>
              <a:buFontTx/>
              <a:buChar char="-"/>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Data Analysis</a:t>
            </a:r>
          </a:p>
          <a:p>
            <a:pPr marL="285750" indent="-285750">
              <a:lnSpc>
                <a:spcPts val="2799"/>
              </a:lnSpc>
              <a:buFontTx/>
              <a:buChar char="-"/>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Data Science</a:t>
            </a:r>
          </a:p>
          <a:p>
            <a:pPr marL="285750" indent="-285750">
              <a:lnSpc>
                <a:spcPts val="2799"/>
              </a:lnSpc>
              <a:buFontTx/>
              <a:buChar char="-"/>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Problem Solving</a:t>
            </a:r>
          </a:p>
          <a:p>
            <a:pPr marL="285750" indent="-285750">
              <a:lnSpc>
                <a:spcPts val="2799"/>
              </a:lnSpc>
              <a:buFontTx/>
              <a:buChar char="-"/>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Data Visualization</a:t>
            </a:r>
          </a:p>
          <a:p>
            <a:pPr marL="285750" indent="-285750">
              <a:lnSpc>
                <a:spcPts val="2799"/>
              </a:lnSpc>
              <a:buFontTx/>
              <a:buChar char="-"/>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Applied Mathematics</a:t>
            </a:r>
          </a:p>
          <a:p>
            <a:pPr marL="0" indent="0">
              <a:lnSpc>
                <a:spcPts val="2799"/>
              </a:lnSpc>
              <a:buNone/>
            </a:pPr>
            <a:endParaRPr lang="en-US" sz="1750" dirty="0"/>
          </a:p>
        </p:txBody>
      </p:sp>
      <p:sp>
        <p:nvSpPr>
          <p:cNvPr id="13" name="Text 10"/>
          <p:cNvSpPr/>
          <p:nvPr/>
        </p:nvSpPr>
        <p:spPr>
          <a:xfrm>
            <a:off x="9193887" y="3758803"/>
            <a:ext cx="3088124" cy="2487811"/>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 </a:t>
            </a: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Bachelor's degree in Data Science, Statistics, Mathematics, or related field.</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5091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834515"/>
            <a:ext cx="8829675" cy="694373"/>
          </a:xfrm>
          <a:prstGeom prst="rect">
            <a:avLst/>
          </a:prstGeom>
          <a:noFill/>
          <a:ln/>
        </p:spPr>
        <p:txBody>
          <a:bodyPr wrap="none" rtlCol="0" anchor="t"/>
          <a:lstStyle/>
          <a:p>
            <a:pPr marL="0" indent="0" algn="ctr">
              <a:lnSpc>
                <a:spcPts val="5468"/>
              </a:lnSpc>
              <a:buNone/>
            </a:pPr>
            <a:r>
              <a:rPr lang="en-US" sz="4400" b="1" kern="0" spc="-35" dirty="0">
                <a:solidFill>
                  <a:srgbClr val="000000"/>
                </a:solidFill>
                <a:latin typeface="Times New Roman" panose="02020603050405020304" pitchFamily="18" charset="0"/>
                <a:ea typeface="adonis-web" pitchFamily="34" charset="-122"/>
                <a:cs typeface="Times New Roman" panose="02020603050405020304" pitchFamily="18" charset="0"/>
              </a:rPr>
              <a:t>TCS: Mid-Senior Level</a:t>
            </a:r>
            <a:endParaRPr lang="en-US" sz="4400" dirty="0">
              <a:latin typeface="Times New Roman" panose="02020603050405020304" pitchFamily="18" charset="0"/>
              <a:cs typeface="Times New Roman" panose="02020603050405020304" pitchFamily="18" charset="0"/>
            </a:endParaRPr>
          </a:p>
        </p:txBody>
      </p:sp>
      <p:sp>
        <p:nvSpPr>
          <p:cNvPr id="5" name="Shape 2"/>
          <p:cNvSpPr/>
          <p:nvPr/>
        </p:nvSpPr>
        <p:spPr>
          <a:xfrm>
            <a:off x="2348389" y="2973229"/>
            <a:ext cx="9933503" cy="3421856"/>
          </a:xfrm>
          <a:prstGeom prst="roundRect">
            <a:avLst>
              <a:gd name="adj" fmla="val 2922"/>
            </a:avLst>
          </a:prstGeom>
          <a:noFill/>
          <a:ln w="7620">
            <a:solidFill>
              <a:srgbClr val="000000">
                <a:alpha val="8000"/>
              </a:srgbClr>
            </a:solidFill>
            <a:prstDash val="solid"/>
          </a:ln>
        </p:spPr>
      </p:sp>
      <p:sp>
        <p:nvSpPr>
          <p:cNvPr id="6" name="Shape 3"/>
          <p:cNvSpPr/>
          <p:nvPr/>
        </p:nvSpPr>
        <p:spPr>
          <a:xfrm>
            <a:off x="2356009" y="2980849"/>
            <a:ext cx="9917192" cy="637103"/>
          </a:xfrm>
          <a:prstGeom prst="rect">
            <a:avLst/>
          </a:prstGeom>
          <a:solidFill>
            <a:srgbClr val="FFFFFF">
              <a:alpha val="4000"/>
            </a:srgbClr>
          </a:solidFill>
          <a:ln/>
        </p:spPr>
      </p:sp>
      <p:sp>
        <p:nvSpPr>
          <p:cNvPr id="7" name="Text 4"/>
          <p:cNvSpPr/>
          <p:nvPr/>
        </p:nvSpPr>
        <p:spPr>
          <a:xfrm>
            <a:off x="2579489" y="3121700"/>
            <a:ext cx="2857143" cy="355402"/>
          </a:xfrm>
          <a:prstGeom prst="rect">
            <a:avLst/>
          </a:prstGeom>
          <a:noFill/>
          <a:ln/>
        </p:spPr>
        <p:txBody>
          <a:bodyPr wrap="none" rtlCol="0" anchor="t"/>
          <a:lstStyle/>
          <a:p>
            <a:pPr marL="0" indent="0">
              <a:lnSpc>
                <a:spcPts val="2799"/>
              </a:lnSpc>
              <a:buNone/>
            </a:pPr>
            <a:r>
              <a:rPr lang="en-US" sz="20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Responsibilities</a:t>
            </a:r>
            <a:endParaRPr lang="en-US" sz="2000" b="1" dirty="0">
              <a:latin typeface="Times New Roman" panose="02020603050405020304" pitchFamily="18" charset="0"/>
              <a:cs typeface="Times New Roman" panose="02020603050405020304" pitchFamily="18" charset="0"/>
            </a:endParaRPr>
          </a:p>
        </p:txBody>
      </p:sp>
      <p:sp>
        <p:nvSpPr>
          <p:cNvPr id="8" name="Text 5"/>
          <p:cNvSpPr/>
          <p:nvPr/>
        </p:nvSpPr>
        <p:spPr>
          <a:xfrm>
            <a:off x="5888593" y="3121700"/>
            <a:ext cx="2853333" cy="355402"/>
          </a:xfrm>
          <a:prstGeom prst="rect">
            <a:avLst/>
          </a:prstGeom>
          <a:noFill/>
          <a:ln/>
        </p:spPr>
        <p:txBody>
          <a:bodyPr wrap="none" rtlCol="0" anchor="t"/>
          <a:lstStyle/>
          <a:p>
            <a:pPr marL="0" indent="0">
              <a:lnSpc>
                <a:spcPts val="2799"/>
              </a:lnSpc>
              <a:buNone/>
            </a:pPr>
            <a:r>
              <a:rPr lang="en-US" sz="20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Required Skills</a:t>
            </a:r>
            <a:endParaRPr lang="en-US" sz="2000" b="1" dirty="0">
              <a:latin typeface="Times New Roman" panose="02020603050405020304" pitchFamily="18" charset="0"/>
              <a:cs typeface="Times New Roman" panose="02020603050405020304" pitchFamily="18" charset="0"/>
            </a:endParaRPr>
          </a:p>
        </p:txBody>
      </p:sp>
      <p:sp>
        <p:nvSpPr>
          <p:cNvPr id="9" name="Text 6"/>
          <p:cNvSpPr/>
          <p:nvPr/>
        </p:nvSpPr>
        <p:spPr>
          <a:xfrm>
            <a:off x="9193887" y="3121700"/>
            <a:ext cx="2857143" cy="355402"/>
          </a:xfrm>
          <a:prstGeom prst="rect">
            <a:avLst/>
          </a:prstGeom>
          <a:noFill/>
          <a:ln/>
        </p:spPr>
        <p:txBody>
          <a:bodyPr wrap="none" rtlCol="0" anchor="t"/>
          <a:lstStyle/>
          <a:p>
            <a:pPr marL="0" indent="0">
              <a:lnSpc>
                <a:spcPts val="2799"/>
              </a:lnSpc>
              <a:buNone/>
            </a:pPr>
            <a:r>
              <a:rPr lang="en-US" sz="20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Preferred Qualifications</a:t>
            </a:r>
            <a:endParaRPr lang="en-US" sz="2000" b="1" dirty="0">
              <a:latin typeface="Times New Roman" panose="02020603050405020304" pitchFamily="18" charset="0"/>
              <a:cs typeface="Times New Roman" panose="02020603050405020304" pitchFamily="18" charset="0"/>
            </a:endParaRPr>
          </a:p>
        </p:txBody>
      </p:sp>
      <p:sp>
        <p:nvSpPr>
          <p:cNvPr id="10" name="Shape 7"/>
          <p:cNvSpPr/>
          <p:nvPr/>
        </p:nvSpPr>
        <p:spPr>
          <a:xfrm>
            <a:off x="2356009" y="3617952"/>
            <a:ext cx="9917192" cy="3035096"/>
          </a:xfrm>
          <a:prstGeom prst="rect">
            <a:avLst/>
          </a:prstGeom>
          <a:solidFill>
            <a:srgbClr val="000000">
              <a:alpha val="4000"/>
            </a:srgbClr>
          </a:solidFill>
          <a:ln/>
        </p:spPr>
      </p:sp>
      <p:sp>
        <p:nvSpPr>
          <p:cNvPr id="11" name="Text 8"/>
          <p:cNvSpPr/>
          <p:nvPr/>
        </p:nvSpPr>
        <p:spPr>
          <a:xfrm>
            <a:off x="2356009" y="3758803"/>
            <a:ext cx="3080623" cy="2894245"/>
          </a:xfrm>
          <a:prstGeom prst="rect">
            <a:avLst/>
          </a:prstGeom>
          <a:noFill/>
          <a:ln/>
        </p:spPr>
        <p:txBody>
          <a:bodyPr wrap="square" rtlCol="0" anchor="t"/>
          <a:lstStyle/>
          <a:p>
            <a:pPr marL="285750" indent="-285750">
              <a:lnSpc>
                <a:spcPts val="2799"/>
              </a:lnSpc>
              <a:buFontTx/>
              <a:buChar char="-"/>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Design and implementation of production code .</a:t>
            </a:r>
          </a:p>
          <a:p>
            <a:pPr marL="285750" indent="-285750">
              <a:lnSpc>
                <a:spcPts val="2799"/>
              </a:lnSpc>
              <a:buFontTx/>
              <a:buChar char="-"/>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Expertise using Python or SAS · Expertise using SQL </a:t>
            </a:r>
            <a:r>
              <a:rPr lang="en-US" sz="1750" kern="0" spc="-35" dirty="0">
                <a:solidFill>
                  <a:srgbClr val="272525"/>
                </a:solidFill>
                <a:latin typeface="Source Sans Pro" pitchFamily="34" charset="0"/>
                <a:ea typeface="Source Sans Pro" pitchFamily="34" charset="-122"/>
                <a:cs typeface="Source Sans Pro" pitchFamily="34" charset="-120"/>
              </a:rPr>
              <a:t>.</a:t>
            </a:r>
          </a:p>
          <a:p>
            <a:pPr marL="285750" indent="-285750">
              <a:lnSpc>
                <a:spcPts val="2799"/>
              </a:lnSpc>
              <a:buFontTx/>
              <a:buChar char="-"/>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Experience using APIs.</a:t>
            </a:r>
          </a:p>
          <a:p>
            <a:pPr marL="285750" indent="-285750">
              <a:lnSpc>
                <a:spcPts val="2799"/>
              </a:lnSpc>
              <a:buFontTx/>
              <a:buChar char="-"/>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Experience building data quality reports .</a:t>
            </a:r>
          </a:p>
          <a:p>
            <a:pPr marL="0" indent="0">
              <a:lnSpc>
                <a:spcPts val="2799"/>
              </a:lnSpc>
              <a:buNone/>
            </a:pPr>
            <a:endParaRPr lang="en-US" sz="1750" dirty="0"/>
          </a:p>
        </p:txBody>
      </p:sp>
      <p:sp>
        <p:nvSpPr>
          <p:cNvPr id="12" name="Text 9"/>
          <p:cNvSpPr/>
          <p:nvPr/>
        </p:nvSpPr>
        <p:spPr>
          <a:xfrm>
            <a:off x="5888594" y="3758803"/>
            <a:ext cx="2703614" cy="2894245"/>
          </a:xfrm>
          <a:prstGeom prst="rect">
            <a:avLst/>
          </a:prstGeom>
          <a:noFill/>
          <a:ln/>
        </p:spPr>
        <p:txBody>
          <a:bodyPr wrap="square" rtlCol="0" anchor="t"/>
          <a:lstStyle/>
          <a:p>
            <a:pPr marL="0" indent="0" algn="just">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 </a:t>
            </a: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Data Analysis using SQL, R or Python. </a:t>
            </a:r>
            <a:endParaRPr lang="en-US" dirty="0">
              <a:latin typeface="Times New Roman" panose="02020603050405020304" pitchFamily="18" charset="0"/>
              <a:cs typeface="Times New Roman" panose="02020603050405020304" pitchFamily="18" charset="0"/>
            </a:endParaRPr>
          </a:p>
        </p:txBody>
      </p:sp>
      <p:sp>
        <p:nvSpPr>
          <p:cNvPr id="13" name="Text 10"/>
          <p:cNvSpPr/>
          <p:nvPr/>
        </p:nvSpPr>
        <p:spPr>
          <a:xfrm>
            <a:off x="9193887" y="3758803"/>
            <a:ext cx="2857143" cy="2487811"/>
          </a:xfrm>
          <a:prstGeom prst="rect">
            <a:avLst/>
          </a:prstGeom>
          <a:noFill/>
          <a:ln/>
        </p:spPr>
        <p:txBody>
          <a:bodyPr wrap="square" rtlCol="0" anchor="t"/>
          <a:lstStyle/>
          <a:p>
            <a:pPr marL="0" indent="0" algn="just">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 </a:t>
            </a: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Bachelor's or Master's degree in a quantitative field </a:t>
            </a:r>
          </a:p>
          <a:p>
            <a:pPr marL="0" indent="0" algn="just">
              <a:lnSpc>
                <a:spcPts val="2799"/>
              </a:lnSpc>
              <a:buNone/>
            </a:pPr>
            <a:r>
              <a:rPr lang="en-US" dirty="0">
                <a:latin typeface="Times New Roman" panose="02020603050405020304" pitchFamily="18" charset="0"/>
                <a:cs typeface="Times New Roman" panose="02020603050405020304" pitchFamily="18" charset="0"/>
              </a:rPr>
              <a:t>In IT/Computer.</a:t>
            </a:r>
          </a:p>
          <a:p>
            <a:pPr marL="0" indent="0">
              <a:lnSpc>
                <a:spcPts val="2799"/>
              </a:lnSpc>
              <a:buNone/>
            </a:pPr>
            <a:r>
              <a:rPr lang="en-US" sz="1750" dirty="0"/>
              <a:t>- </a:t>
            </a:r>
            <a:r>
              <a:rPr lang="en-US" dirty="0">
                <a:latin typeface="Times New Roman" panose="02020603050405020304" pitchFamily="18" charset="0"/>
                <a:cs typeface="Times New Roman" panose="02020603050405020304" pitchFamily="18" charset="0"/>
              </a:rPr>
              <a:t>Year of Experience- 6+ years.</a:t>
            </a:r>
          </a:p>
          <a:p>
            <a:pPr marL="0" indent="0">
              <a:lnSpc>
                <a:spcPts val="2799"/>
              </a:lnSpc>
              <a:buNone/>
            </a:pPr>
            <a:endParaRPr lang="en-US" sz="1750" dirty="0"/>
          </a:p>
        </p:txBody>
      </p:sp>
    </p:spTree>
    <p:extLst>
      <p:ext uri="{BB962C8B-B14F-4D97-AF65-F5344CB8AC3E}">
        <p14:creationId xmlns:p14="http://schemas.microsoft.com/office/powerpoint/2010/main" val="3479105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1267776" y="3515710"/>
            <a:ext cx="6608445" cy="788276"/>
          </a:xfrm>
          <a:prstGeom prst="rect">
            <a:avLst/>
          </a:prstGeom>
          <a:noFill/>
          <a:ln/>
        </p:spPr>
        <p:txBody>
          <a:bodyPr wrap="none" rtlCol="0" anchor="t"/>
          <a:lstStyle/>
          <a:p>
            <a:pPr marL="0" indent="0" algn="ctr">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 </a:t>
            </a:r>
            <a:r>
              <a:rPr lang="en-US" sz="8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Thank You</a:t>
            </a:r>
            <a:endParaRPr lang="en-US" sz="8800" dirty="0">
              <a:latin typeface="Times New Roman" panose="02020603050405020304" pitchFamily="18" charset="0"/>
              <a:cs typeface="Times New Roman" panose="02020603050405020304" pitchFamily="18" charset="0"/>
            </a:endParaRPr>
          </a:p>
        </p:txBody>
      </p:sp>
      <p:sp>
        <p:nvSpPr>
          <p:cNvPr id="6" name="Text 2"/>
          <p:cNvSpPr/>
          <p:nvPr/>
        </p:nvSpPr>
        <p:spPr>
          <a:xfrm>
            <a:off x="833199" y="4095512"/>
            <a:ext cx="7477601" cy="1066205"/>
          </a:xfrm>
          <a:prstGeom prst="rect">
            <a:avLst/>
          </a:prstGeom>
          <a:noFill/>
          <a:ln/>
        </p:spPr>
        <p:txBody>
          <a:bodyPr wrap="square" rtlCol="0" anchor="t"/>
          <a:lstStyle/>
          <a:p>
            <a:pPr marL="0" indent="0">
              <a:lnSpc>
                <a:spcPts val="2799"/>
              </a:lnSpc>
              <a:buNone/>
            </a:pPr>
            <a:endParaRPr lang="en-US" sz="1750" dirty="0"/>
          </a:p>
        </p:txBody>
      </p:sp>
    </p:spTree>
    <p:extLst>
      <p:ext uri="{BB962C8B-B14F-4D97-AF65-F5344CB8AC3E}">
        <p14:creationId xmlns:p14="http://schemas.microsoft.com/office/powerpoint/2010/main" val="2221546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890123"/>
            <a:ext cx="7130058" cy="694373"/>
          </a:xfrm>
          <a:prstGeom prst="rect">
            <a:avLst/>
          </a:prstGeom>
          <a:noFill/>
          <a:ln/>
        </p:spPr>
        <p:txBody>
          <a:bodyPr wrap="none" rtlCol="0" anchor="t"/>
          <a:lstStyle/>
          <a:p>
            <a:pPr marL="0" indent="0">
              <a:lnSpc>
                <a:spcPts val="5468"/>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Introduction to Data Analytics</a:t>
            </a:r>
            <a:endParaRPr lang="en-US" sz="4800" dirty="0">
              <a:latin typeface="Times New Roman" panose="02020603050405020304" pitchFamily="18" charset="0"/>
              <a:cs typeface="Times New Roman" panose="02020603050405020304" pitchFamily="18" charset="0"/>
            </a:endParaRPr>
          </a:p>
        </p:txBody>
      </p:sp>
      <p:sp>
        <p:nvSpPr>
          <p:cNvPr id="6" name="Text 2"/>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24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Data analytics is the process of extracting insights and knowledge from data to inform decision-making. It involves collecting, organizing, and analyzing data to uncover patterns, trends, and opportunities that can drive business growth and innovation.</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88929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5766"/>
            <a:ext cx="14630400" cy="8229600"/>
          </a:xfrm>
          <a:prstGeom prst="rect">
            <a:avLst/>
          </a:prstGeom>
          <a:solidFill>
            <a:srgbClr val="FFFFFF">
              <a:alpha val="75000"/>
            </a:srgbClr>
          </a:solidFill>
          <a:ln/>
        </p:spPr>
      </p:sp>
      <p:sp>
        <p:nvSpPr>
          <p:cNvPr id="4" name="Text 1"/>
          <p:cNvSpPr/>
          <p:nvPr/>
        </p:nvSpPr>
        <p:spPr>
          <a:xfrm>
            <a:off x="2348389" y="2039064"/>
            <a:ext cx="7747635" cy="694373"/>
          </a:xfrm>
          <a:prstGeom prst="rect">
            <a:avLst/>
          </a:prstGeom>
          <a:noFill/>
          <a:ln/>
        </p:spPr>
        <p:txBody>
          <a:bodyPr wrap="none" rtlCol="0" anchor="t"/>
          <a:lstStyle/>
          <a:p>
            <a:pPr marL="0" indent="0">
              <a:lnSpc>
                <a:spcPts val="5468"/>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Current Trends in Data Analytics</a:t>
            </a:r>
            <a:endParaRPr lang="en-US" sz="4800" dirty="0">
              <a:latin typeface="Times New Roman" panose="02020603050405020304" pitchFamily="18" charset="0"/>
              <a:cs typeface="Times New Roman" panose="02020603050405020304" pitchFamily="18" charset="0"/>
            </a:endParaRPr>
          </a:p>
        </p:txBody>
      </p:sp>
      <p:sp>
        <p:nvSpPr>
          <p:cNvPr id="5" name="Text 2"/>
          <p:cNvSpPr/>
          <p:nvPr/>
        </p:nvSpPr>
        <p:spPr>
          <a:xfrm>
            <a:off x="2348389" y="3288863"/>
            <a:ext cx="2777490" cy="347186"/>
          </a:xfrm>
          <a:prstGeom prst="rect">
            <a:avLst/>
          </a:prstGeom>
          <a:noFill/>
          <a:ln/>
        </p:spPr>
        <p:txBody>
          <a:bodyPr wrap="none" rtlCol="0" anchor="t"/>
          <a:lstStyle/>
          <a:p>
            <a:pPr marL="0" indent="0">
              <a:lnSpc>
                <a:spcPts val="2734"/>
              </a:lnSpc>
              <a:buNone/>
            </a:pPr>
            <a:r>
              <a:rPr lang="en-US" sz="2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Big Data</a:t>
            </a:r>
            <a:endParaRPr lang="en-US" sz="2800" dirty="0">
              <a:latin typeface="Times New Roman" panose="02020603050405020304" pitchFamily="18" charset="0"/>
              <a:cs typeface="Times New Roman" panose="02020603050405020304" pitchFamily="18" charset="0"/>
            </a:endParaRPr>
          </a:p>
        </p:txBody>
      </p:sp>
      <p:sp>
        <p:nvSpPr>
          <p:cNvPr id="6" name="Text 3"/>
          <p:cNvSpPr/>
          <p:nvPr/>
        </p:nvSpPr>
        <p:spPr>
          <a:xfrm>
            <a:off x="2348389" y="3858220"/>
            <a:ext cx="2935606" cy="2332316"/>
          </a:xfrm>
          <a:prstGeom prst="rect">
            <a:avLst/>
          </a:prstGeom>
          <a:noFill/>
          <a:ln/>
        </p:spPr>
        <p:txBody>
          <a:bodyPr wrap="square" rtlCol="0" anchor="t"/>
          <a:lstStyle/>
          <a:p>
            <a:pPr marL="0" indent="0">
              <a:lnSpc>
                <a:spcPts val="2799"/>
              </a:lnSpc>
              <a:buNone/>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The exponential growth of data from various sources, such as social media, IoT, and e-commerce, has led to the rise of big data analytics.</a:t>
            </a: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5847398" y="3288863"/>
            <a:ext cx="2777490" cy="347186"/>
          </a:xfrm>
          <a:prstGeom prst="rect">
            <a:avLst/>
          </a:prstGeom>
          <a:noFill/>
          <a:ln/>
        </p:spPr>
        <p:txBody>
          <a:bodyPr wrap="none" rtlCol="0" anchor="t"/>
          <a:lstStyle/>
          <a:p>
            <a:pPr marL="0" indent="0">
              <a:lnSpc>
                <a:spcPts val="2734"/>
              </a:lnSpc>
              <a:buNone/>
            </a:pPr>
            <a:r>
              <a:rPr lang="en-US" sz="2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Cloud Computing</a:t>
            </a:r>
            <a:endParaRPr lang="en-US" sz="2800" dirty="0">
              <a:latin typeface="Times New Roman" panose="02020603050405020304" pitchFamily="18" charset="0"/>
              <a:cs typeface="Times New Roman" panose="02020603050405020304" pitchFamily="18" charset="0"/>
            </a:endParaRPr>
          </a:p>
        </p:txBody>
      </p:sp>
      <p:sp>
        <p:nvSpPr>
          <p:cNvPr id="8" name="Text 5"/>
          <p:cNvSpPr/>
          <p:nvPr/>
        </p:nvSpPr>
        <p:spPr>
          <a:xfrm>
            <a:off x="5847398" y="3858219"/>
            <a:ext cx="2949416" cy="2179973"/>
          </a:xfrm>
          <a:prstGeom prst="rect">
            <a:avLst/>
          </a:prstGeom>
          <a:noFill/>
          <a:ln/>
        </p:spPr>
        <p:txBody>
          <a:bodyPr wrap="square" rtlCol="0" anchor="t"/>
          <a:lstStyle/>
          <a:p>
            <a:pPr marL="0" indent="0">
              <a:lnSpc>
                <a:spcPts val="2799"/>
              </a:lnSpc>
              <a:buNone/>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Cloud-based data storage and processing platforms have made it easier to manage and analyze large datasets.</a:t>
            </a:r>
            <a:endParaRPr lang="en-US" sz="2000" dirty="0">
              <a:latin typeface="Times New Roman" panose="02020603050405020304" pitchFamily="18" charset="0"/>
              <a:cs typeface="Times New Roman" panose="02020603050405020304" pitchFamily="18" charset="0"/>
            </a:endParaRPr>
          </a:p>
        </p:txBody>
      </p:sp>
      <p:sp>
        <p:nvSpPr>
          <p:cNvPr id="9" name="Text 6"/>
          <p:cNvSpPr/>
          <p:nvPr/>
        </p:nvSpPr>
        <p:spPr>
          <a:xfrm>
            <a:off x="9346406" y="3288863"/>
            <a:ext cx="2777490" cy="347186"/>
          </a:xfrm>
          <a:prstGeom prst="rect">
            <a:avLst/>
          </a:prstGeom>
          <a:noFill/>
          <a:ln/>
        </p:spPr>
        <p:txBody>
          <a:bodyPr wrap="none" rtlCol="0" anchor="t"/>
          <a:lstStyle/>
          <a:p>
            <a:pPr marL="0" indent="0">
              <a:lnSpc>
                <a:spcPts val="2734"/>
              </a:lnSpc>
              <a:buNone/>
            </a:pPr>
            <a:r>
              <a:rPr lang="en-US" sz="2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Power BI</a:t>
            </a:r>
            <a:endParaRPr lang="en-US" sz="2800" dirty="0">
              <a:latin typeface="Times New Roman" panose="02020603050405020304" pitchFamily="18" charset="0"/>
              <a:cs typeface="Times New Roman" panose="02020603050405020304" pitchFamily="18" charset="0"/>
            </a:endParaRPr>
          </a:p>
        </p:txBody>
      </p:sp>
      <p:sp>
        <p:nvSpPr>
          <p:cNvPr id="10" name="Text 7"/>
          <p:cNvSpPr/>
          <p:nvPr/>
        </p:nvSpPr>
        <p:spPr>
          <a:xfrm>
            <a:off x="9346406" y="3858220"/>
            <a:ext cx="2949416" cy="2461898"/>
          </a:xfrm>
          <a:prstGeom prst="rect">
            <a:avLst/>
          </a:prstGeom>
          <a:noFill/>
          <a:ln/>
        </p:spPr>
        <p:txBody>
          <a:bodyPr wrap="square" rtlCol="0" anchor="t"/>
          <a:lstStyle/>
          <a:p>
            <a:pPr marL="0" indent="0">
              <a:lnSpc>
                <a:spcPts val="2799"/>
              </a:lnSpc>
              <a:buNone/>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Analyze Data , Clean Data And Convert Data Into Visual Format. For Reports , Dashboards. </a:t>
            </a:r>
            <a:endParaRPr lang="en-US" sz="2000" dirty="0">
              <a:latin typeface="Times New Roman" panose="02020603050405020304" pitchFamily="18" charset="0"/>
              <a:cs typeface="Times New Roman" panose="02020603050405020304" pitchFamily="18" charset="0"/>
            </a:endParaRPr>
          </a:p>
          <a:p>
            <a:pPr marL="0" indent="0">
              <a:lnSpc>
                <a:spcPts val="2799"/>
              </a:lnSpc>
              <a:buNone/>
            </a:pPr>
            <a:endParaRPr lang="en-US" sz="1750" dirty="0"/>
          </a:p>
        </p:txBody>
      </p:sp>
    </p:spTree>
    <p:extLst>
      <p:ext uri="{BB962C8B-B14F-4D97-AF65-F5344CB8AC3E}">
        <p14:creationId xmlns:p14="http://schemas.microsoft.com/office/powerpoint/2010/main" val="4224265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228601"/>
            <a:ext cx="9933503" cy="1142999"/>
          </a:xfrm>
          <a:prstGeom prst="rect">
            <a:avLst/>
          </a:prstGeom>
          <a:noFill/>
          <a:ln/>
        </p:spPr>
        <p:txBody>
          <a:bodyPr wrap="square" rtlCol="0" anchor="t"/>
          <a:lstStyle/>
          <a:p>
            <a:pPr marL="0" indent="0" algn="ctr">
              <a:lnSpc>
                <a:spcPts val="5468"/>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Why Power BI?</a:t>
            </a:r>
            <a:endParaRPr lang="en-US" sz="4800" dirty="0">
              <a:latin typeface="Times New Roman" panose="02020603050405020304" pitchFamily="18" charset="0"/>
              <a:cs typeface="Times New Roman" panose="02020603050405020304" pitchFamily="18" charset="0"/>
            </a:endParaRPr>
          </a:p>
        </p:txBody>
      </p:sp>
      <p:sp>
        <p:nvSpPr>
          <p:cNvPr id="6" name="Text 2"/>
          <p:cNvSpPr/>
          <p:nvPr/>
        </p:nvSpPr>
        <p:spPr>
          <a:xfrm>
            <a:off x="2348389" y="4117777"/>
            <a:ext cx="2777490" cy="347186"/>
          </a:xfrm>
          <a:prstGeom prst="rect">
            <a:avLst/>
          </a:prstGeom>
          <a:noFill/>
          <a:ln/>
        </p:spPr>
        <p:txBody>
          <a:bodyPr wrap="none" rtlCol="0" anchor="t"/>
          <a:lstStyle/>
          <a:p>
            <a:pPr marL="0" indent="0" algn="l">
              <a:lnSpc>
                <a:spcPts val="2734"/>
              </a:lnSpc>
              <a:buNone/>
            </a:pPr>
            <a:endParaRPr lang="en-US" sz="2187" dirty="0"/>
          </a:p>
        </p:txBody>
      </p:sp>
      <p:sp>
        <p:nvSpPr>
          <p:cNvPr id="7" name="Text 3"/>
          <p:cNvSpPr/>
          <p:nvPr/>
        </p:nvSpPr>
        <p:spPr>
          <a:xfrm>
            <a:off x="2348389" y="2474259"/>
            <a:ext cx="3088958" cy="1532965"/>
          </a:xfrm>
          <a:prstGeom prst="rect">
            <a:avLst/>
          </a:prstGeom>
          <a:noFill/>
          <a:ln/>
        </p:spPr>
        <p:txBody>
          <a:bodyPr wrap="square" rtlCol="0" anchor="t"/>
          <a:lstStyle/>
          <a:p>
            <a:pPr marL="0" indent="0" algn="l">
              <a:lnSpc>
                <a:spcPts val="2799"/>
              </a:lnSpc>
              <a:buNone/>
            </a:pPr>
            <a:endParaRPr lang="en-US" sz="1750" dirty="0"/>
          </a:p>
        </p:txBody>
      </p:sp>
      <p:sp>
        <p:nvSpPr>
          <p:cNvPr id="9" name="Text 4"/>
          <p:cNvSpPr/>
          <p:nvPr/>
        </p:nvSpPr>
        <p:spPr>
          <a:xfrm>
            <a:off x="5770602" y="4117777"/>
            <a:ext cx="2777490" cy="347186"/>
          </a:xfrm>
          <a:prstGeom prst="rect">
            <a:avLst/>
          </a:prstGeom>
          <a:noFill/>
          <a:ln/>
        </p:spPr>
        <p:txBody>
          <a:bodyPr wrap="none" rtlCol="0" anchor="t"/>
          <a:lstStyle/>
          <a:p>
            <a:pPr marL="0" indent="0" algn="l">
              <a:lnSpc>
                <a:spcPts val="2734"/>
              </a:lnSpc>
              <a:buNone/>
            </a:pPr>
            <a:endParaRPr lang="en-US" sz="2187" dirty="0"/>
          </a:p>
        </p:txBody>
      </p:sp>
      <p:sp>
        <p:nvSpPr>
          <p:cNvPr id="10" name="Text 5"/>
          <p:cNvSpPr/>
          <p:nvPr/>
        </p:nvSpPr>
        <p:spPr>
          <a:xfrm>
            <a:off x="712694" y="1183341"/>
            <a:ext cx="8146866" cy="5191861"/>
          </a:xfrm>
          <a:prstGeom prst="rect">
            <a:avLst/>
          </a:prstGeom>
          <a:noFill/>
          <a:ln/>
        </p:spPr>
        <p:txBody>
          <a:bodyPr wrap="square" rtlCol="0" anchor="t"/>
          <a:lstStyle/>
          <a:p>
            <a:pPr marL="342900" indent="-342900" algn="l">
              <a:lnSpc>
                <a:spcPts val="2799"/>
              </a:lnSpc>
              <a:buAutoNum type="arabicPeriod"/>
            </a:pPr>
            <a:r>
              <a:rPr lang="en-US" sz="28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Search Volume</a:t>
            </a:r>
          </a:p>
          <a:p>
            <a:pPr marL="342900" indent="-342900" algn="l">
              <a:lnSpc>
                <a:spcPts val="2799"/>
              </a:lnSpc>
              <a:buAutoNum type="arabicPeriod"/>
            </a:pPr>
            <a:r>
              <a:rPr lang="en-US" sz="28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Maximum Feature</a:t>
            </a:r>
          </a:p>
          <a:p>
            <a:pPr marL="342900" indent="-342900" algn="l">
              <a:lnSpc>
                <a:spcPts val="2799"/>
              </a:lnSpc>
              <a:buAutoNum type="arabicPeriod"/>
            </a:pPr>
            <a:r>
              <a:rPr lang="en-US" sz="28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Data Connection</a:t>
            </a:r>
          </a:p>
          <a:p>
            <a:pPr marL="342900" indent="-342900" algn="l">
              <a:lnSpc>
                <a:spcPts val="2799"/>
              </a:lnSpc>
              <a:buAutoNum type="arabicPeriod"/>
            </a:pPr>
            <a:r>
              <a:rPr lang="en-US" sz="28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Open Source</a:t>
            </a:r>
            <a:endParaRPr lang="en-US" sz="2800" b="1" dirty="0">
              <a:latin typeface="Times New Roman" panose="02020603050405020304" pitchFamily="18" charset="0"/>
              <a:cs typeface="Times New Roman" panose="02020603050405020304" pitchFamily="18" charset="0"/>
            </a:endParaRPr>
          </a:p>
        </p:txBody>
      </p:sp>
      <p:sp>
        <p:nvSpPr>
          <p:cNvPr id="12" name="Text 6"/>
          <p:cNvSpPr/>
          <p:nvPr/>
        </p:nvSpPr>
        <p:spPr>
          <a:xfrm>
            <a:off x="9192816" y="4117777"/>
            <a:ext cx="3089077" cy="694373"/>
          </a:xfrm>
          <a:prstGeom prst="rect">
            <a:avLst/>
          </a:prstGeom>
          <a:noFill/>
          <a:ln/>
        </p:spPr>
        <p:txBody>
          <a:bodyPr wrap="square" rtlCol="0" anchor="t"/>
          <a:lstStyle/>
          <a:p>
            <a:pPr marL="0" indent="0" algn="l">
              <a:lnSpc>
                <a:spcPts val="2734"/>
              </a:lnSpc>
              <a:buNone/>
            </a:pPr>
            <a:endParaRPr lang="en-US" sz="2187" dirty="0"/>
          </a:p>
        </p:txBody>
      </p:sp>
      <p:sp>
        <p:nvSpPr>
          <p:cNvPr id="13" name="Text 7"/>
          <p:cNvSpPr/>
          <p:nvPr/>
        </p:nvSpPr>
        <p:spPr>
          <a:xfrm>
            <a:off x="9192816" y="4945380"/>
            <a:ext cx="3089077" cy="1777008"/>
          </a:xfrm>
          <a:prstGeom prst="rect">
            <a:avLst/>
          </a:prstGeom>
          <a:noFill/>
          <a:ln/>
        </p:spPr>
        <p:txBody>
          <a:bodyPr wrap="square" rtlCol="0" anchor="t"/>
          <a:lstStyle/>
          <a:p>
            <a:pPr marL="0" indent="0" algn="l">
              <a:lnSpc>
                <a:spcPts val="2799"/>
              </a:lnSpc>
              <a:buNone/>
            </a:pPr>
            <a:endParaRPr lang="en-US" sz="1750" dirty="0"/>
          </a:p>
        </p:txBody>
      </p:sp>
      <p:pic>
        <p:nvPicPr>
          <p:cNvPr id="15" name="Picture 14">
            <a:extLst>
              <a:ext uri="{FF2B5EF4-FFF2-40B4-BE49-F238E27FC236}">
                <a16:creationId xmlns:a16="http://schemas.microsoft.com/office/drawing/2014/main" id="{3612998A-2280-F0A5-294F-713DCDED2FB0}"/>
              </a:ext>
            </a:extLst>
          </p:cNvPr>
          <p:cNvPicPr>
            <a:picLocks noChangeAspect="1"/>
          </p:cNvPicPr>
          <p:nvPr/>
        </p:nvPicPr>
        <p:blipFill>
          <a:blip r:embed="rId4"/>
          <a:stretch>
            <a:fillRect/>
          </a:stretch>
        </p:blipFill>
        <p:spPr>
          <a:xfrm>
            <a:off x="4004442" y="1371600"/>
            <a:ext cx="10515834" cy="6629399"/>
          </a:xfrm>
          <a:prstGeom prst="rect">
            <a:avLst/>
          </a:prstGeom>
        </p:spPr>
      </p:pic>
    </p:spTree>
    <p:extLst>
      <p:ext uri="{BB962C8B-B14F-4D97-AF65-F5344CB8AC3E}">
        <p14:creationId xmlns:p14="http://schemas.microsoft.com/office/powerpoint/2010/main" val="3996642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662153"/>
            <a:ext cx="9925883" cy="1754460"/>
          </a:xfrm>
          <a:prstGeom prst="rect">
            <a:avLst/>
          </a:prstGeom>
          <a:noFill/>
          <a:ln/>
        </p:spPr>
        <p:txBody>
          <a:bodyPr wrap="square" rtlCol="0" anchor="t"/>
          <a:lstStyle/>
          <a:p>
            <a:pPr marL="0" indent="0">
              <a:lnSpc>
                <a:spcPts val="5468"/>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The Future of Data Analytics: Emerging Trends and Innovations</a:t>
            </a:r>
            <a:endParaRPr lang="en-US" sz="4800" dirty="0">
              <a:latin typeface="Times New Roman" panose="02020603050405020304" pitchFamily="18" charset="0"/>
              <a:cs typeface="Times New Roman" panose="02020603050405020304" pitchFamily="18" charset="0"/>
            </a:endParaRPr>
          </a:p>
        </p:txBody>
      </p:sp>
      <p:sp>
        <p:nvSpPr>
          <p:cNvPr id="5" name="Shape 2"/>
          <p:cNvSpPr/>
          <p:nvPr/>
        </p:nvSpPr>
        <p:spPr>
          <a:xfrm>
            <a:off x="2348389" y="2860953"/>
            <a:ext cx="9933503" cy="4340662"/>
          </a:xfrm>
          <a:prstGeom prst="roundRect">
            <a:avLst>
              <a:gd name="adj" fmla="val 2304"/>
            </a:avLst>
          </a:prstGeom>
          <a:noFill/>
          <a:ln w="7620">
            <a:solidFill>
              <a:srgbClr val="000000">
                <a:alpha val="8000"/>
              </a:srgbClr>
            </a:solidFill>
            <a:prstDash val="solid"/>
          </a:ln>
        </p:spPr>
      </p:sp>
      <p:sp>
        <p:nvSpPr>
          <p:cNvPr id="6" name="Shape 3"/>
          <p:cNvSpPr/>
          <p:nvPr/>
        </p:nvSpPr>
        <p:spPr>
          <a:xfrm>
            <a:off x="2356009" y="2868573"/>
            <a:ext cx="9918263" cy="992505"/>
          </a:xfrm>
          <a:prstGeom prst="rect">
            <a:avLst/>
          </a:prstGeom>
          <a:solidFill>
            <a:srgbClr val="FFFFFF">
              <a:alpha val="4000"/>
            </a:srgbClr>
          </a:solidFill>
          <a:ln/>
        </p:spPr>
      </p:sp>
      <p:sp>
        <p:nvSpPr>
          <p:cNvPr id="7" name="Text 4"/>
          <p:cNvSpPr/>
          <p:nvPr/>
        </p:nvSpPr>
        <p:spPr>
          <a:xfrm>
            <a:off x="2578298" y="3009424"/>
            <a:ext cx="4510921" cy="355402"/>
          </a:xfrm>
          <a:prstGeom prst="rect">
            <a:avLst/>
          </a:prstGeom>
          <a:noFill/>
          <a:ln/>
        </p:spPr>
        <p:txBody>
          <a:bodyPr wrap="none" rtlCol="0" anchor="t"/>
          <a:lstStyle/>
          <a:p>
            <a:pPr marL="0" indent="0">
              <a:lnSpc>
                <a:spcPts val="2799"/>
              </a:lnSpc>
              <a:buNone/>
            </a:pPr>
            <a:r>
              <a:rPr lang="en-US" sz="24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Generative AI</a:t>
            </a:r>
            <a:endParaRPr lang="en-US" sz="2400" b="1" dirty="0">
              <a:latin typeface="Times New Roman" panose="02020603050405020304" pitchFamily="18" charset="0"/>
              <a:cs typeface="Times New Roman" panose="02020603050405020304" pitchFamily="18" charset="0"/>
            </a:endParaRPr>
          </a:p>
        </p:txBody>
      </p:sp>
      <p:sp>
        <p:nvSpPr>
          <p:cNvPr id="8" name="Text 5"/>
          <p:cNvSpPr/>
          <p:nvPr/>
        </p:nvSpPr>
        <p:spPr>
          <a:xfrm>
            <a:off x="7541181" y="2868573"/>
            <a:ext cx="4510921" cy="1453277"/>
          </a:xfrm>
          <a:prstGeom prst="rect">
            <a:avLst/>
          </a:prstGeom>
          <a:noFill/>
          <a:ln/>
        </p:spPr>
        <p:txBody>
          <a:bodyPr wrap="square" rtlCol="0" anchor="t"/>
          <a:lstStyle/>
          <a:p>
            <a:pPr marL="0" indent="0">
              <a:lnSpc>
                <a:spcPts val="2799"/>
              </a:lnSpc>
              <a:buNone/>
            </a:pPr>
            <a:r>
              <a:rPr lang="en-US" dirty="0">
                <a:latin typeface="Times New Roman" panose="02020603050405020304" pitchFamily="18" charset="0"/>
                <a:cs typeface="Times New Roman" panose="02020603050405020304" pitchFamily="18" charset="0"/>
              </a:rPr>
              <a:t>Generative AI refers to a type of artificial intelligence that learns from large datasets and generates new content, such as images, text.</a:t>
            </a:r>
          </a:p>
        </p:txBody>
      </p:sp>
      <p:sp>
        <p:nvSpPr>
          <p:cNvPr id="9" name="Shape 6"/>
          <p:cNvSpPr/>
          <p:nvPr/>
        </p:nvSpPr>
        <p:spPr>
          <a:xfrm>
            <a:off x="2356009" y="4001930"/>
            <a:ext cx="9918263" cy="1207056"/>
          </a:xfrm>
          <a:prstGeom prst="rect">
            <a:avLst/>
          </a:prstGeom>
          <a:solidFill>
            <a:srgbClr val="000000">
              <a:alpha val="4000"/>
            </a:srgbClr>
          </a:solidFill>
          <a:ln/>
        </p:spPr>
      </p:sp>
      <p:sp>
        <p:nvSpPr>
          <p:cNvPr id="10" name="Text 7"/>
          <p:cNvSpPr/>
          <p:nvPr/>
        </p:nvSpPr>
        <p:spPr>
          <a:xfrm>
            <a:off x="2578298" y="4001929"/>
            <a:ext cx="4510921" cy="355402"/>
          </a:xfrm>
          <a:prstGeom prst="rect">
            <a:avLst/>
          </a:prstGeom>
          <a:noFill/>
          <a:ln/>
        </p:spPr>
        <p:txBody>
          <a:bodyPr wrap="none" rtlCol="0" anchor="t"/>
          <a:lstStyle/>
          <a:p>
            <a:pPr marL="0" indent="0">
              <a:lnSpc>
                <a:spcPts val="2799"/>
              </a:lnSpc>
              <a:buNone/>
            </a:pPr>
            <a:r>
              <a:rPr lang="en-US" sz="24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Internet of Things (IoT</a:t>
            </a: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sp>
        <p:nvSpPr>
          <p:cNvPr id="11" name="Text 8"/>
          <p:cNvSpPr/>
          <p:nvPr/>
        </p:nvSpPr>
        <p:spPr>
          <a:xfrm>
            <a:off x="7541181" y="4114799"/>
            <a:ext cx="4510921" cy="1094185"/>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Analyzing real-time data from connected devices to enable predictive maintenance and optimized operations.</a:t>
            </a:r>
            <a:endParaRPr lang="en-US" dirty="0">
              <a:latin typeface="Times New Roman" panose="02020603050405020304" pitchFamily="18" charset="0"/>
              <a:cs typeface="Times New Roman" panose="02020603050405020304" pitchFamily="18" charset="0"/>
            </a:endParaRPr>
          </a:p>
        </p:txBody>
      </p:sp>
      <p:sp>
        <p:nvSpPr>
          <p:cNvPr id="12" name="Shape 9"/>
          <p:cNvSpPr/>
          <p:nvPr/>
        </p:nvSpPr>
        <p:spPr>
          <a:xfrm>
            <a:off x="2356009" y="5208984"/>
            <a:ext cx="9918263" cy="992505"/>
          </a:xfrm>
          <a:prstGeom prst="rect">
            <a:avLst/>
          </a:prstGeom>
          <a:solidFill>
            <a:srgbClr val="FFFFFF">
              <a:alpha val="4000"/>
            </a:srgbClr>
          </a:solidFill>
          <a:ln/>
        </p:spPr>
      </p:sp>
      <p:sp>
        <p:nvSpPr>
          <p:cNvPr id="13" name="Text 10"/>
          <p:cNvSpPr/>
          <p:nvPr/>
        </p:nvSpPr>
        <p:spPr>
          <a:xfrm>
            <a:off x="2578298" y="5349835"/>
            <a:ext cx="4510921" cy="355402"/>
          </a:xfrm>
          <a:prstGeom prst="rect">
            <a:avLst/>
          </a:prstGeom>
          <a:noFill/>
          <a:ln/>
        </p:spPr>
        <p:txBody>
          <a:bodyPr wrap="none" rtlCol="0" anchor="t"/>
          <a:lstStyle/>
          <a:p>
            <a:pPr marL="0" indent="0">
              <a:lnSpc>
                <a:spcPts val="2799"/>
              </a:lnSpc>
              <a:buNone/>
            </a:pPr>
            <a:r>
              <a:rPr lang="en-US" sz="24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Edge Computing</a:t>
            </a:r>
            <a:endParaRPr lang="en-US" sz="2400" b="1" dirty="0">
              <a:latin typeface="Times New Roman" panose="02020603050405020304" pitchFamily="18" charset="0"/>
              <a:cs typeface="Times New Roman" panose="02020603050405020304" pitchFamily="18" charset="0"/>
            </a:endParaRPr>
          </a:p>
        </p:txBody>
      </p:sp>
      <p:sp>
        <p:nvSpPr>
          <p:cNvPr id="14" name="Text 11"/>
          <p:cNvSpPr/>
          <p:nvPr/>
        </p:nvSpPr>
        <p:spPr>
          <a:xfrm>
            <a:off x="7541181" y="5349835"/>
            <a:ext cx="4510921" cy="710803"/>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Processing data closer to the source to enable faster decision-making and reduce latency.</a:t>
            </a:r>
            <a:endParaRPr lang="en-US" dirty="0">
              <a:latin typeface="Times New Roman" panose="02020603050405020304" pitchFamily="18" charset="0"/>
              <a:cs typeface="Times New Roman" panose="02020603050405020304" pitchFamily="18" charset="0"/>
            </a:endParaRPr>
          </a:p>
        </p:txBody>
      </p:sp>
      <p:sp>
        <p:nvSpPr>
          <p:cNvPr id="15" name="Shape 12"/>
          <p:cNvSpPr/>
          <p:nvPr/>
        </p:nvSpPr>
        <p:spPr>
          <a:xfrm>
            <a:off x="2356009" y="6201489"/>
            <a:ext cx="9933503" cy="1544017"/>
          </a:xfrm>
          <a:prstGeom prst="rect">
            <a:avLst/>
          </a:prstGeom>
          <a:solidFill>
            <a:srgbClr val="000000">
              <a:alpha val="4000"/>
            </a:srgbClr>
          </a:solidFill>
          <a:ln/>
        </p:spPr>
      </p:sp>
      <p:sp>
        <p:nvSpPr>
          <p:cNvPr id="16" name="Text 13"/>
          <p:cNvSpPr/>
          <p:nvPr/>
        </p:nvSpPr>
        <p:spPr>
          <a:xfrm>
            <a:off x="2578298" y="6342340"/>
            <a:ext cx="4510921" cy="355402"/>
          </a:xfrm>
          <a:prstGeom prst="rect">
            <a:avLst/>
          </a:prstGeom>
          <a:noFill/>
          <a:ln/>
        </p:spPr>
        <p:txBody>
          <a:bodyPr wrap="none" rtlCol="0" anchor="t"/>
          <a:lstStyle/>
          <a:p>
            <a:pPr marL="0" indent="0">
              <a:lnSpc>
                <a:spcPts val="2799"/>
              </a:lnSpc>
              <a:buNone/>
            </a:pPr>
            <a:r>
              <a:rPr lang="en-US" sz="2400" b="1"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Blockchain and Distributed Ledgers</a:t>
            </a:r>
            <a:endParaRPr lang="en-US" sz="2400" b="1" dirty="0">
              <a:latin typeface="Times New Roman" panose="02020603050405020304" pitchFamily="18" charset="0"/>
              <a:cs typeface="Times New Roman" panose="02020603050405020304" pitchFamily="18" charset="0"/>
            </a:endParaRPr>
          </a:p>
        </p:txBody>
      </p:sp>
      <p:sp>
        <p:nvSpPr>
          <p:cNvPr id="17" name="Text 14"/>
          <p:cNvSpPr/>
          <p:nvPr/>
        </p:nvSpPr>
        <p:spPr>
          <a:xfrm>
            <a:off x="7541181" y="6342340"/>
            <a:ext cx="4510921" cy="1355527"/>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Enhancing data integrity and transparency through decentralized, secure data management.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4635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279094"/>
            <a:ext cx="7477601" cy="1916430"/>
          </a:xfrm>
          <a:prstGeom prst="rect">
            <a:avLst/>
          </a:prstGeom>
          <a:noFill/>
          <a:ln/>
        </p:spPr>
        <p:txBody>
          <a:bodyPr wrap="square" rtlCol="0" anchor="t"/>
          <a:lstStyle/>
          <a:p>
            <a:pPr marL="0" indent="0">
              <a:lnSpc>
                <a:spcPts val="7545"/>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Introduction to the Role of Data Analyst</a:t>
            </a:r>
            <a:endParaRPr lang="en-US" sz="4800" dirty="0">
              <a:latin typeface="Times New Roman" panose="02020603050405020304" pitchFamily="18" charset="0"/>
              <a:cs typeface="Times New Roman" panose="02020603050405020304" pitchFamily="18" charset="0"/>
            </a:endParaRPr>
          </a:p>
        </p:txBody>
      </p:sp>
      <p:sp>
        <p:nvSpPr>
          <p:cNvPr id="6" name="Text 2"/>
          <p:cNvSpPr/>
          <p:nvPr/>
        </p:nvSpPr>
        <p:spPr>
          <a:xfrm>
            <a:off x="833199" y="4195525"/>
            <a:ext cx="7477601" cy="2962020"/>
          </a:xfrm>
          <a:prstGeom prst="rect">
            <a:avLst/>
          </a:prstGeom>
          <a:noFill/>
          <a:ln/>
        </p:spPr>
        <p:txBody>
          <a:bodyPr wrap="square" rtlCol="0" anchor="t"/>
          <a:lstStyle/>
          <a:p>
            <a:pPr marL="0" indent="0">
              <a:lnSpc>
                <a:spcPts val="2799"/>
              </a:lnSpc>
              <a:buNone/>
            </a:pPr>
            <a:r>
              <a:rPr lang="en-US" sz="24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Data analysts play a crucial role in transforming raw data into actionable insights that drive business decisions. They leverage their expertise in data collection, analysis, and visualization to uncover trends, identify patterns, and provide data-driven solutions.</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9" y="1637824"/>
            <a:ext cx="9933622" cy="694373"/>
          </a:xfrm>
          <a:prstGeom prst="rect">
            <a:avLst/>
          </a:prstGeom>
          <a:noFill/>
          <a:ln/>
        </p:spPr>
        <p:txBody>
          <a:bodyPr wrap="none" rtlCol="0" anchor="t"/>
          <a:lstStyle/>
          <a:p>
            <a:pPr marL="0" indent="0">
              <a:lnSpc>
                <a:spcPts val="5468"/>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Job Description: Key Responsibilities</a:t>
            </a:r>
            <a:endParaRPr lang="en-US" sz="4800" dirty="0">
              <a:latin typeface="Times New Roman" panose="02020603050405020304" pitchFamily="18" charset="0"/>
              <a:cs typeface="Times New Roman" panose="02020603050405020304" pitchFamily="18" charset="0"/>
            </a:endParaRPr>
          </a:p>
        </p:txBody>
      </p:sp>
      <p:sp>
        <p:nvSpPr>
          <p:cNvPr id="5" name="Shape 2"/>
          <p:cNvSpPr/>
          <p:nvPr/>
        </p:nvSpPr>
        <p:spPr>
          <a:xfrm>
            <a:off x="2348389" y="2950131"/>
            <a:ext cx="499943" cy="499943"/>
          </a:xfrm>
          <a:prstGeom prst="roundRect">
            <a:avLst>
              <a:gd name="adj" fmla="val 20000"/>
            </a:avLst>
          </a:prstGeom>
          <a:solidFill>
            <a:srgbClr val="F0D4F7"/>
          </a:solidFill>
          <a:ln w="7620">
            <a:solidFill>
              <a:srgbClr val="D6BADD"/>
            </a:solidFill>
            <a:prstDash val="solid"/>
          </a:ln>
        </p:spPr>
      </p:sp>
      <p:sp>
        <p:nvSpPr>
          <p:cNvPr id="6" name="Text 3"/>
          <p:cNvSpPr/>
          <p:nvPr/>
        </p:nvSpPr>
        <p:spPr>
          <a:xfrm>
            <a:off x="2505670" y="2991803"/>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1</a:t>
            </a:r>
            <a:endParaRPr lang="en-US" sz="2624" dirty="0"/>
          </a:p>
        </p:txBody>
      </p:sp>
      <p:sp>
        <p:nvSpPr>
          <p:cNvPr id="7" name="Text 4"/>
          <p:cNvSpPr/>
          <p:nvPr/>
        </p:nvSpPr>
        <p:spPr>
          <a:xfrm>
            <a:off x="3070503" y="3026450"/>
            <a:ext cx="2777490" cy="347186"/>
          </a:xfrm>
          <a:prstGeom prst="rect">
            <a:avLst/>
          </a:prstGeom>
          <a:noFill/>
          <a:ln/>
        </p:spPr>
        <p:txBody>
          <a:bodyPr wrap="none" rtlCol="0" anchor="t"/>
          <a:lstStyle/>
          <a:p>
            <a:pPr marL="0" indent="0">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Data Collection</a:t>
            </a:r>
            <a:endParaRPr lang="en-US" sz="2800" dirty="0">
              <a:latin typeface="Times New Roman" panose="02020603050405020304" pitchFamily="18" charset="0"/>
              <a:cs typeface="Times New Roman" panose="02020603050405020304" pitchFamily="18" charset="0"/>
            </a:endParaRPr>
          </a:p>
        </p:txBody>
      </p:sp>
      <p:sp>
        <p:nvSpPr>
          <p:cNvPr id="8" name="Text 5"/>
          <p:cNvSpPr/>
          <p:nvPr/>
        </p:nvSpPr>
        <p:spPr>
          <a:xfrm>
            <a:off x="3070503" y="3506867"/>
            <a:ext cx="4133612" cy="1222788"/>
          </a:xfrm>
          <a:prstGeom prst="rect">
            <a:avLst/>
          </a:prstGeom>
          <a:noFill/>
          <a:ln/>
        </p:spPr>
        <p:txBody>
          <a:bodyPr wrap="square" rtlCol="0" anchor="t"/>
          <a:lstStyle/>
          <a:p>
            <a:pPr marL="0" indent="0">
              <a:lnSpc>
                <a:spcPts val="2799"/>
              </a:lnSpc>
              <a:buNone/>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Gathering and organizing data from various sources, ensuring data integrity and accuracy.</a:t>
            </a:r>
            <a:endParaRPr lang="en-US" sz="2000" dirty="0">
              <a:latin typeface="Times New Roman" panose="02020603050405020304" pitchFamily="18" charset="0"/>
              <a:cs typeface="Times New Roman" panose="02020603050405020304" pitchFamily="18" charset="0"/>
            </a:endParaRPr>
          </a:p>
        </p:txBody>
      </p:sp>
      <p:sp>
        <p:nvSpPr>
          <p:cNvPr id="9" name="Shape 6"/>
          <p:cNvSpPr/>
          <p:nvPr/>
        </p:nvSpPr>
        <p:spPr>
          <a:xfrm>
            <a:off x="7426285" y="2950131"/>
            <a:ext cx="499943" cy="499943"/>
          </a:xfrm>
          <a:prstGeom prst="roundRect">
            <a:avLst>
              <a:gd name="adj" fmla="val 20000"/>
            </a:avLst>
          </a:prstGeom>
          <a:solidFill>
            <a:srgbClr val="F0D4F7"/>
          </a:solidFill>
          <a:ln w="7620">
            <a:solidFill>
              <a:srgbClr val="D6BADD"/>
            </a:solidFill>
            <a:prstDash val="solid"/>
          </a:ln>
        </p:spPr>
      </p:sp>
      <p:sp>
        <p:nvSpPr>
          <p:cNvPr id="10" name="Text 7"/>
          <p:cNvSpPr/>
          <p:nvPr/>
        </p:nvSpPr>
        <p:spPr>
          <a:xfrm>
            <a:off x="7583567" y="2991803"/>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2</a:t>
            </a:r>
            <a:endParaRPr lang="en-US" sz="2624" dirty="0"/>
          </a:p>
        </p:txBody>
      </p:sp>
      <p:sp>
        <p:nvSpPr>
          <p:cNvPr id="11" name="Text 8"/>
          <p:cNvSpPr/>
          <p:nvPr/>
        </p:nvSpPr>
        <p:spPr>
          <a:xfrm>
            <a:off x="8148399" y="3026450"/>
            <a:ext cx="2777490" cy="347186"/>
          </a:xfrm>
          <a:prstGeom prst="rect">
            <a:avLst/>
          </a:prstGeom>
          <a:noFill/>
          <a:ln/>
        </p:spPr>
        <p:txBody>
          <a:bodyPr wrap="none" rtlCol="0" anchor="t"/>
          <a:lstStyle/>
          <a:p>
            <a:pPr marL="0" indent="0">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Data Analysis</a:t>
            </a:r>
            <a:endParaRPr lang="en-US" sz="2800" dirty="0">
              <a:latin typeface="Times New Roman" panose="02020603050405020304" pitchFamily="18" charset="0"/>
              <a:cs typeface="Times New Roman" panose="02020603050405020304" pitchFamily="18" charset="0"/>
            </a:endParaRPr>
          </a:p>
        </p:txBody>
      </p:sp>
      <p:sp>
        <p:nvSpPr>
          <p:cNvPr id="12" name="Text 9"/>
          <p:cNvSpPr/>
          <p:nvPr/>
        </p:nvSpPr>
        <p:spPr>
          <a:xfrm>
            <a:off x="8148399" y="3506867"/>
            <a:ext cx="4133612" cy="1066205"/>
          </a:xfrm>
          <a:prstGeom prst="rect">
            <a:avLst/>
          </a:prstGeom>
          <a:noFill/>
          <a:ln/>
        </p:spPr>
        <p:txBody>
          <a:bodyPr wrap="square" rtlCol="0" anchor="t"/>
          <a:lstStyle/>
          <a:p>
            <a:pPr marL="0" indent="0">
              <a:lnSpc>
                <a:spcPts val="2799"/>
              </a:lnSpc>
              <a:buNone/>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Performing statistical analysis, identifying trends, and deriving meaningful insights from the data.</a:t>
            </a:r>
            <a:endParaRPr lang="en-US" sz="2000" dirty="0">
              <a:latin typeface="Times New Roman" panose="02020603050405020304" pitchFamily="18" charset="0"/>
              <a:cs typeface="Times New Roman" panose="02020603050405020304" pitchFamily="18" charset="0"/>
            </a:endParaRPr>
          </a:p>
        </p:txBody>
      </p:sp>
      <p:sp>
        <p:nvSpPr>
          <p:cNvPr id="13" name="Shape 10"/>
          <p:cNvSpPr/>
          <p:nvPr/>
        </p:nvSpPr>
        <p:spPr>
          <a:xfrm>
            <a:off x="2348389" y="4968835"/>
            <a:ext cx="499943" cy="499943"/>
          </a:xfrm>
          <a:prstGeom prst="roundRect">
            <a:avLst>
              <a:gd name="adj" fmla="val 20000"/>
            </a:avLst>
          </a:prstGeom>
          <a:solidFill>
            <a:srgbClr val="F0D4F7"/>
          </a:solidFill>
          <a:ln w="7620">
            <a:solidFill>
              <a:srgbClr val="D6BADD"/>
            </a:solidFill>
            <a:prstDash val="solid"/>
          </a:ln>
        </p:spPr>
      </p:sp>
      <p:sp>
        <p:nvSpPr>
          <p:cNvPr id="14" name="Text 11"/>
          <p:cNvSpPr/>
          <p:nvPr/>
        </p:nvSpPr>
        <p:spPr>
          <a:xfrm>
            <a:off x="2505670" y="5010507"/>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3</a:t>
            </a:r>
            <a:endParaRPr lang="en-US" sz="2624" dirty="0"/>
          </a:p>
        </p:txBody>
      </p:sp>
      <p:sp>
        <p:nvSpPr>
          <p:cNvPr id="15" name="Text 12"/>
          <p:cNvSpPr/>
          <p:nvPr/>
        </p:nvSpPr>
        <p:spPr>
          <a:xfrm>
            <a:off x="3070503" y="5045154"/>
            <a:ext cx="3195757" cy="347186"/>
          </a:xfrm>
          <a:prstGeom prst="rect">
            <a:avLst/>
          </a:prstGeom>
          <a:noFill/>
          <a:ln/>
        </p:spPr>
        <p:txBody>
          <a:bodyPr wrap="none" rtlCol="0" anchor="t"/>
          <a:lstStyle/>
          <a:p>
            <a:pPr marL="0" indent="0">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Reporting and Visualization</a:t>
            </a:r>
            <a:endParaRPr lang="en-US" sz="2800" dirty="0">
              <a:latin typeface="Times New Roman" panose="02020603050405020304" pitchFamily="18" charset="0"/>
              <a:cs typeface="Times New Roman" panose="02020603050405020304" pitchFamily="18" charset="0"/>
            </a:endParaRPr>
          </a:p>
        </p:txBody>
      </p:sp>
      <p:sp>
        <p:nvSpPr>
          <p:cNvPr id="16" name="Text 13"/>
          <p:cNvSpPr/>
          <p:nvPr/>
        </p:nvSpPr>
        <p:spPr>
          <a:xfrm>
            <a:off x="3070503" y="5525572"/>
            <a:ext cx="4133612" cy="1066205"/>
          </a:xfrm>
          <a:prstGeom prst="rect">
            <a:avLst/>
          </a:prstGeom>
          <a:noFill/>
          <a:ln/>
        </p:spPr>
        <p:txBody>
          <a:bodyPr wrap="square" rtlCol="0" anchor="t"/>
          <a:lstStyle/>
          <a:p>
            <a:pPr marL="0" indent="0">
              <a:lnSpc>
                <a:spcPts val="2799"/>
              </a:lnSpc>
              <a:buNone/>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Creating compelling data visualizations and reports to effectively communicate findings to stakeholders.</a:t>
            </a:r>
            <a:endParaRPr lang="en-US" sz="2000" dirty="0">
              <a:latin typeface="Times New Roman" panose="02020603050405020304" pitchFamily="18" charset="0"/>
              <a:cs typeface="Times New Roman" panose="02020603050405020304" pitchFamily="18" charset="0"/>
            </a:endParaRPr>
          </a:p>
        </p:txBody>
      </p:sp>
      <p:sp>
        <p:nvSpPr>
          <p:cNvPr id="17" name="Shape 14"/>
          <p:cNvSpPr/>
          <p:nvPr/>
        </p:nvSpPr>
        <p:spPr>
          <a:xfrm>
            <a:off x="7426285" y="4968835"/>
            <a:ext cx="499943" cy="499943"/>
          </a:xfrm>
          <a:prstGeom prst="roundRect">
            <a:avLst>
              <a:gd name="adj" fmla="val 20000"/>
            </a:avLst>
          </a:prstGeom>
          <a:solidFill>
            <a:srgbClr val="F0D4F7"/>
          </a:solidFill>
          <a:ln w="7620">
            <a:solidFill>
              <a:srgbClr val="D6BADD"/>
            </a:solidFill>
            <a:prstDash val="solid"/>
          </a:ln>
        </p:spPr>
      </p:sp>
      <p:sp>
        <p:nvSpPr>
          <p:cNvPr id="18" name="Text 15"/>
          <p:cNvSpPr/>
          <p:nvPr/>
        </p:nvSpPr>
        <p:spPr>
          <a:xfrm>
            <a:off x="7583567" y="5010507"/>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4</a:t>
            </a:r>
            <a:endParaRPr lang="en-US" sz="2624" dirty="0"/>
          </a:p>
        </p:txBody>
      </p:sp>
      <p:sp>
        <p:nvSpPr>
          <p:cNvPr id="19" name="Text 16"/>
          <p:cNvSpPr/>
          <p:nvPr/>
        </p:nvSpPr>
        <p:spPr>
          <a:xfrm>
            <a:off x="8148399" y="5045154"/>
            <a:ext cx="2777490" cy="347186"/>
          </a:xfrm>
          <a:prstGeom prst="rect">
            <a:avLst/>
          </a:prstGeom>
          <a:noFill/>
          <a:ln/>
        </p:spPr>
        <p:txBody>
          <a:bodyPr wrap="none" rtlCol="0" anchor="t"/>
          <a:lstStyle/>
          <a:p>
            <a:pPr marL="0" indent="0">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Collaboration</a:t>
            </a:r>
            <a:endParaRPr lang="en-US" sz="2800" dirty="0">
              <a:latin typeface="Times New Roman" panose="02020603050405020304" pitchFamily="18" charset="0"/>
              <a:cs typeface="Times New Roman" panose="02020603050405020304" pitchFamily="18" charset="0"/>
            </a:endParaRPr>
          </a:p>
        </p:txBody>
      </p:sp>
      <p:sp>
        <p:nvSpPr>
          <p:cNvPr id="20" name="Text 17"/>
          <p:cNvSpPr/>
          <p:nvPr/>
        </p:nvSpPr>
        <p:spPr>
          <a:xfrm>
            <a:off x="8148399" y="5525572"/>
            <a:ext cx="4133612" cy="1066205"/>
          </a:xfrm>
          <a:prstGeom prst="rect">
            <a:avLst/>
          </a:prstGeom>
          <a:noFill/>
          <a:ln/>
        </p:spPr>
        <p:txBody>
          <a:bodyPr wrap="square" rtlCol="0" anchor="t"/>
          <a:lstStyle/>
          <a:p>
            <a:pPr marL="0" indent="0">
              <a:lnSpc>
                <a:spcPts val="2799"/>
              </a:lnSpc>
              <a:buNone/>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Working closely with cross-functional teams to understand business needs and provide data-driven solutions.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348388" y="1970690"/>
            <a:ext cx="8151445" cy="1118150"/>
          </a:xfrm>
          <a:prstGeom prst="rect">
            <a:avLst/>
          </a:prstGeom>
          <a:noFill/>
          <a:ln/>
        </p:spPr>
        <p:txBody>
          <a:bodyPr wrap="none" rtlCol="0" anchor="t"/>
          <a:lstStyle/>
          <a:p>
            <a:pPr marL="0" indent="0" algn="ctr">
              <a:lnSpc>
                <a:spcPts val="5468"/>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Technical Skills Required</a:t>
            </a:r>
            <a:endParaRPr lang="en-US" sz="4800" dirty="0">
              <a:latin typeface="Times New Roman" panose="02020603050405020304" pitchFamily="18" charset="0"/>
              <a:cs typeface="Times New Roman" panose="02020603050405020304" pitchFamily="18" charset="0"/>
            </a:endParaRPr>
          </a:p>
        </p:txBody>
      </p:sp>
      <p:sp>
        <p:nvSpPr>
          <p:cNvPr id="5" name="Text 2"/>
          <p:cNvSpPr/>
          <p:nvPr/>
        </p:nvSpPr>
        <p:spPr>
          <a:xfrm>
            <a:off x="2348389" y="3644265"/>
            <a:ext cx="2777490" cy="347186"/>
          </a:xfrm>
          <a:prstGeom prst="rect">
            <a:avLst/>
          </a:prstGeom>
          <a:noFill/>
          <a:ln/>
        </p:spPr>
        <p:txBody>
          <a:bodyPr wrap="none" rtlCol="0" anchor="t"/>
          <a:lstStyle/>
          <a:p>
            <a:pPr marL="0" indent="0">
              <a:lnSpc>
                <a:spcPts val="2734"/>
              </a:lnSpc>
              <a:buNone/>
            </a:pPr>
            <a:r>
              <a:rPr lang="en-US" sz="2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Data Management</a:t>
            </a:r>
            <a:endParaRPr lang="en-US" sz="2800" dirty="0">
              <a:latin typeface="Times New Roman" panose="02020603050405020304" pitchFamily="18" charset="0"/>
              <a:cs typeface="Times New Roman" panose="02020603050405020304" pitchFamily="18" charset="0"/>
            </a:endParaRPr>
          </a:p>
        </p:txBody>
      </p:sp>
      <p:sp>
        <p:nvSpPr>
          <p:cNvPr id="6" name="Text 3"/>
          <p:cNvSpPr/>
          <p:nvPr/>
        </p:nvSpPr>
        <p:spPr>
          <a:xfrm>
            <a:off x="2348389" y="4213621"/>
            <a:ext cx="2949416" cy="1698447"/>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Proficiency in data extraction, transformation, and loading (ETL) processes using tools like SQL, Excel, and Python.</a:t>
            </a:r>
            <a:endParaRPr lang="en-US" dirty="0">
              <a:latin typeface="Times New Roman" panose="02020603050405020304" pitchFamily="18" charset="0"/>
              <a:cs typeface="Times New Roman" panose="02020603050405020304" pitchFamily="18" charset="0"/>
            </a:endParaRPr>
          </a:p>
        </p:txBody>
      </p:sp>
      <p:sp>
        <p:nvSpPr>
          <p:cNvPr id="7" name="Text 4"/>
          <p:cNvSpPr/>
          <p:nvPr/>
        </p:nvSpPr>
        <p:spPr>
          <a:xfrm>
            <a:off x="5847398" y="3644265"/>
            <a:ext cx="2777490" cy="347186"/>
          </a:xfrm>
          <a:prstGeom prst="rect">
            <a:avLst/>
          </a:prstGeom>
          <a:noFill/>
          <a:ln/>
        </p:spPr>
        <p:txBody>
          <a:bodyPr wrap="none" rtlCol="0" anchor="t"/>
          <a:lstStyle/>
          <a:p>
            <a:pPr marL="0" indent="0">
              <a:lnSpc>
                <a:spcPts val="2734"/>
              </a:lnSpc>
              <a:buNone/>
            </a:pPr>
            <a:r>
              <a:rPr lang="en-US" sz="2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Statistical Analysis</a:t>
            </a:r>
            <a:endParaRPr lang="en-US" sz="2800" dirty="0">
              <a:latin typeface="Times New Roman" panose="02020603050405020304" pitchFamily="18" charset="0"/>
              <a:cs typeface="Times New Roman" panose="02020603050405020304" pitchFamily="18" charset="0"/>
            </a:endParaRPr>
          </a:p>
        </p:txBody>
      </p:sp>
      <p:sp>
        <p:nvSpPr>
          <p:cNvPr id="8" name="Text 5"/>
          <p:cNvSpPr/>
          <p:nvPr/>
        </p:nvSpPr>
        <p:spPr>
          <a:xfrm>
            <a:off x="5847398" y="4213622"/>
            <a:ext cx="2949416" cy="1421606"/>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Expertise in statistical methods and the ability to interpret complex data patterns and trends.</a:t>
            </a:r>
            <a:endParaRPr lang="en-US" dirty="0">
              <a:latin typeface="Times New Roman" panose="02020603050405020304" pitchFamily="18" charset="0"/>
              <a:cs typeface="Times New Roman" panose="02020603050405020304" pitchFamily="18" charset="0"/>
            </a:endParaRPr>
          </a:p>
        </p:txBody>
      </p:sp>
      <p:sp>
        <p:nvSpPr>
          <p:cNvPr id="9" name="Text 6"/>
          <p:cNvSpPr/>
          <p:nvPr/>
        </p:nvSpPr>
        <p:spPr>
          <a:xfrm>
            <a:off x="9346406" y="3644265"/>
            <a:ext cx="2777490" cy="347186"/>
          </a:xfrm>
          <a:prstGeom prst="rect">
            <a:avLst/>
          </a:prstGeom>
          <a:noFill/>
          <a:ln/>
        </p:spPr>
        <p:txBody>
          <a:bodyPr wrap="none" rtlCol="0" anchor="t"/>
          <a:lstStyle/>
          <a:p>
            <a:pPr marL="0" indent="0">
              <a:lnSpc>
                <a:spcPts val="2734"/>
              </a:lnSpc>
              <a:buNone/>
            </a:pPr>
            <a:r>
              <a:rPr lang="en-US" sz="2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Data Visualization</a:t>
            </a:r>
            <a:endParaRPr lang="en-US" sz="2800" dirty="0">
              <a:latin typeface="Times New Roman" panose="02020603050405020304" pitchFamily="18" charset="0"/>
              <a:cs typeface="Times New Roman" panose="02020603050405020304" pitchFamily="18" charset="0"/>
            </a:endParaRPr>
          </a:p>
        </p:txBody>
      </p:sp>
      <p:sp>
        <p:nvSpPr>
          <p:cNvPr id="10" name="Text 7"/>
          <p:cNvSpPr/>
          <p:nvPr/>
        </p:nvSpPr>
        <p:spPr>
          <a:xfrm>
            <a:off x="9346406" y="4213622"/>
            <a:ext cx="2949416" cy="1871868"/>
          </a:xfrm>
          <a:prstGeom prst="rect">
            <a:avLst/>
          </a:prstGeom>
          <a:noFill/>
          <a:ln/>
        </p:spPr>
        <p:txBody>
          <a:bodyPr wrap="square" rtlCol="0" anchor="t"/>
          <a:lstStyle/>
          <a:p>
            <a:pPr marL="0" indent="0">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Mastery of data visualization tools such as Tableau, Power BI, or Matplotlib to create impactful dashboards and reports.</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1103114"/>
            <a:ext cx="8925758" cy="694373"/>
          </a:xfrm>
          <a:prstGeom prst="rect">
            <a:avLst/>
          </a:prstGeom>
          <a:noFill/>
          <a:ln/>
        </p:spPr>
        <p:txBody>
          <a:bodyPr wrap="none" rtlCol="0" anchor="t"/>
          <a:lstStyle/>
          <a:p>
            <a:pPr marL="0" indent="0">
              <a:lnSpc>
                <a:spcPts val="5468"/>
              </a:lnSpc>
              <a:buNone/>
            </a:pPr>
            <a:r>
              <a:rPr lang="en-US" sz="4800" b="1" kern="0" spc="-35" dirty="0">
                <a:solidFill>
                  <a:srgbClr val="000000"/>
                </a:solidFill>
                <a:latin typeface="Times New Roman" panose="02020603050405020304" pitchFamily="18" charset="0"/>
                <a:ea typeface="adonis-web" pitchFamily="34" charset="-122"/>
                <a:cs typeface="Times New Roman" panose="02020603050405020304" pitchFamily="18" charset="0"/>
              </a:rPr>
              <a:t>Analytical and Problem-Solving Skills</a:t>
            </a:r>
            <a:endParaRPr lang="en-US" sz="4800" dirty="0">
              <a:latin typeface="Times New Roman" panose="02020603050405020304" pitchFamily="18" charset="0"/>
              <a:cs typeface="Times New Roman" panose="02020603050405020304" pitchFamily="18" charset="0"/>
            </a:endParaRPr>
          </a:p>
        </p:txBody>
      </p:sp>
      <p:sp>
        <p:nvSpPr>
          <p:cNvPr id="6" name="Shape 2"/>
          <p:cNvSpPr/>
          <p:nvPr/>
        </p:nvSpPr>
        <p:spPr>
          <a:xfrm>
            <a:off x="4801910" y="2130743"/>
            <a:ext cx="44410" cy="4995624"/>
          </a:xfrm>
          <a:prstGeom prst="roundRect">
            <a:avLst>
              <a:gd name="adj" fmla="val 225151"/>
            </a:avLst>
          </a:prstGeom>
          <a:solidFill>
            <a:srgbClr val="D6BADD"/>
          </a:solidFill>
          <a:ln/>
        </p:spPr>
      </p:sp>
      <p:sp>
        <p:nvSpPr>
          <p:cNvPr id="7" name="Shape 3"/>
          <p:cNvSpPr/>
          <p:nvPr/>
        </p:nvSpPr>
        <p:spPr>
          <a:xfrm>
            <a:off x="5074027" y="2532043"/>
            <a:ext cx="777597" cy="44410"/>
          </a:xfrm>
          <a:prstGeom prst="roundRect">
            <a:avLst>
              <a:gd name="adj" fmla="val 225151"/>
            </a:avLst>
          </a:prstGeom>
          <a:solidFill>
            <a:srgbClr val="D6BADD"/>
          </a:solidFill>
          <a:ln/>
        </p:spPr>
      </p:sp>
      <p:sp>
        <p:nvSpPr>
          <p:cNvPr id="8" name="Shape 4"/>
          <p:cNvSpPr/>
          <p:nvPr/>
        </p:nvSpPr>
        <p:spPr>
          <a:xfrm>
            <a:off x="4574084" y="2304336"/>
            <a:ext cx="499943" cy="499943"/>
          </a:xfrm>
          <a:prstGeom prst="roundRect">
            <a:avLst>
              <a:gd name="adj" fmla="val 20000"/>
            </a:avLst>
          </a:prstGeom>
          <a:solidFill>
            <a:srgbClr val="F0D4F7"/>
          </a:solidFill>
          <a:ln w="7620">
            <a:solidFill>
              <a:srgbClr val="D6BADD"/>
            </a:solidFill>
            <a:prstDash val="solid"/>
          </a:ln>
        </p:spPr>
      </p:sp>
      <p:sp>
        <p:nvSpPr>
          <p:cNvPr id="9" name="Text 5"/>
          <p:cNvSpPr/>
          <p:nvPr/>
        </p:nvSpPr>
        <p:spPr>
          <a:xfrm>
            <a:off x="4731365" y="2346008"/>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1</a:t>
            </a:r>
            <a:endParaRPr lang="en-US" sz="2624" dirty="0"/>
          </a:p>
        </p:txBody>
      </p:sp>
      <p:sp>
        <p:nvSpPr>
          <p:cNvPr id="10" name="Text 6"/>
          <p:cNvSpPr/>
          <p:nvPr/>
        </p:nvSpPr>
        <p:spPr>
          <a:xfrm>
            <a:off x="6046113" y="2352913"/>
            <a:ext cx="2777490" cy="347186"/>
          </a:xfrm>
          <a:prstGeom prst="rect">
            <a:avLst/>
          </a:prstGeom>
          <a:noFill/>
          <a:ln/>
        </p:spPr>
        <p:txBody>
          <a:bodyPr wrap="none" rtlCol="0" anchor="t"/>
          <a:lstStyle/>
          <a:p>
            <a:pPr marL="0" indent="0" algn="l">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Critical Thinking</a:t>
            </a:r>
            <a:endParaRPr lang="en-US" sz="2800" dirty="0">
              <a:latin typeface="Times New Roman" panose="02020603050405020304" pitchFamily="18" charset="0"/>
              <a:cs typeface="Times New Roman" panose="02020603050405020304" pitchFamily="18" charset="0"/>
            </a:endParaRPr>
          </a:p>
        </p:txBody>
      </p:sp>
      <p:sp>
        <p:nvSpPr>
          <p:cNvPr id="11" name="Text 7"/>
          <p:cNvSpPr/>
          <p:nvPr/>
        </p:nvSpPr>
        <p:spPr>
          <a:xfrm>
            <a:off x="6046113" y="2833330"/>
            <a:ext cx="7751088" cy="710803"/>
          </a:xfrm>
          <a:prstGeom prst="rect">
            <a:avLst/>
          </a:prstGeom>
          <a:noFill/>
          <a:ln/>
        </p:spPr>
        <p:txBody>
          <a:bodyPr wrap="square" rtlCol="0" anchor="t"/>
          <a:lstStyle/>
          <a:p>
            <a:pPr marL="0" indent="0" algn="l">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Ability to approach problems from multiple angles and use data-driven insights to make informed decisions.</a:t>
            </a:r>
            <a:endParaRPr lang="en-US" dirty="0">
              <a:latin typeface="Times New Roman" panose="02020603050405020304" pitchFamily="18" charset="0"/>
              <a:cs typeface="Times New Roman" panose="02020603050405020304" pitchFamily="18" charset="0"/>
            </a:endParaRPr>
          </a:p>
        </p:txBody>
      </p:sp>
      <p:sp>
        <p:nvSpPr>
          <p:cNvPr id="12" name="Shape 8"/>
          <p:cNvSpPr/>
          <p:nvPr/>
        </p:nvSpPr>
        <p:spPr>
          <a:xfrm>
            <a:off x="5074027" y="4389775"/>
            <a:ext cx="777597" cy="44410"/>
          </a:xfrm>
          <a:prstGeom prst="roundRect">
            <a:avLst>
              <a:gd name="adj" fmla="val 225151"/>
            </a:avLst>
          </a:prstGeom>
          <a:solidFill>
            <a:srgbClr val="D6BADD"/>
          </a:solidFill>
          <a:ln/>
        </p:spPr>
      </p:sp>
      <p:sp>
        <p:nvSpPr>
          <p:cNvPr id="13" name="Shape 9"/>
          <p:cNvSpPr/>
          <p:nvPr/>
        </p:nvSpPr>
        <p:spPr>
          <a:xfrm>
            <a:off x="4574084" y="4162068"/>
            <a:ext cx="499943" cy="499943"/>
          </a:xfrm>
          <a:prstGeom prst="roundRect">
            <a:avLst>
              <a:gd name="adj" fmla="val 20000"/>
            </a:avLst>
          </a:prstGeom>
          <a:solidFill>
            <a:srgbClr val="F0D4F7"/>
          </a:solidFill>
          <a:ln w="7620">
            <a:solidFill>
              <a:srgbClr val="D6BADD"/>
            </a:solidFill>
            <a:prstDash val="solid"/>
          </a:ln>
        </p:spPr>
      </p:sp>
      <p:sp>
        <p:nvSpPr>
          <p:cNvPr id="14" name="Text 10"/>
          <p:cNvSpPr/>
          <p:nvPr/>
        </p:nvSpPr>
        <p:spPr>
          <a:xfrm>
            <a:off x="4731365" y="4203740"/>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2</a:t>
            </a:r>
            <a:endParaRPr lang="en-US" sz="2624" dirty="0"/>
          </a:p>
        </p:txBody>
      </p:sp>
      <p:sp>
        <p:nvSpPr>
          <p:cNvPr id="15" name="Text 11"/>
          <p:cNvSpPr/>
          <p:nvPr/>
        </p:nvSpPr>
        <p:spPr>
          <a:xfrm>
            <a:off x="6046113" y="4210645"/>
            <a:ext cx="2777490" cy="347186"/>
          </a:xfrm>
          <a:prstGeom prst="rect">
            <a:avLst/>
          </a:prstGeom>
          <a:noFill/>
          <a:ln/>
        </p:spPr>
        <p:txBody>
          <a:bodyPr wrap="none" rtlCol="0" anchor="t"/>
          <a:lstStyle/>
          <a:p>
            <a:pPr marL="0" indent="0" algn="l">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Attention to Detail</a:t>
            </a:r>
            <a:endParaRPr lang="en-US" sz="2800" dirty="0">
              <a:latin typeface="Times New Roman" panose="02020603050405020304" pitchFamily="18" charset="0"/>
              <a:cs typeface="Times New Roman" panose="02020603050405020304" pitchFamily="18" charset="0"/>
            </a:endParaRPr>
          </a:p>
        </p:txBody>
      </p:sp>
      <p:sp>
        <p:nvSpPr>
          <p:cNvPr id="16" name="Text 12"/>
          <p:cNvSpPr/>
          <p:nvPr/>
        </p:nvSpPr>
        <p:spPr>
          <a:xfrm>
            <a:off x="6046113" y="4691063"/>
            <a:ext cx="7751088" cy="355402"/>
          </a:xfrm>
          <a:prstGeom prst="rect">
            <a:avLst/>
          </a:prstGeom>
          <a:noFill/>
          <a:ln/>
        </p:spPr>
        <p:txBody>
          <a:bodyPr wrap="none" rtlCol="0" anchor="t"/>
          <a:lstStyle/>
          <a:p>
            <a:pPr marL="0" indent="0" algn="l">
              <a:lnSpc>
                <a:spcPts val="2799"/>
              </a:lnSpc>
              <a:buNone/>
            </a:pPr>
            <a:r>
              <a:rPr lang="en-US"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Meticulous approach to data analysis, ensuring accuracy and reliability of findings.</a:t>
            </a:r>
            <a:endParaRPr lang="en-US" dirty="0">
              <a:latin typeface="Times New Roman" panose="02020603050405020304" pitchFamily="18" charset="0"/>
              <a:cs typeface="Times New Roman" panose="02020603050405020304" pitchFamily="18" charset="0"/>
            </a:endParaRPr>
          </a:p>
        </p:txBody>
      </p:sp>
      <p:sp>
        <p:nvSpPr>
          <p:cNvPr id="17" name="Shape 13"/>
          <p:cNvSpPr/>
          <p:nvPr/>
        </p:nvSpPr>
        <p:spPr>
          <a:xfrm>
            <a:off x="5074027" y="5892105"/>
            <a:ext cx="777597" cy="44410"/>
          </a:xfrm>
          <a:prstGeom prst="roundRect">
            <a:avLst>
              <a:gd name="adj" fmla="val 225151"/>
            </a:avLst>
          </a:prstGeom>
          <a:solidFill>
            <a:srgbClr val="D6BADD"/>
          </a:solidFill>
          <a:ln/>
        </p:spPr>
      </p:sp>
      <p:sp>
        <p:nvSpPr>
          <p:cNvPr id="18" name="Shape 14"/>
          <p:cNvSpPr/>
          <p:nvPr/>
        </p:nvSpPr>
        <p:spPr>
          <a:xfrm>
            <a:off x="4574084" y="5664398"/>
            <a:ext cx="499943" cy="499943"/>
          </a:xfrm>
          <a:prstGeom prst="roundRect">
            <a:avLst>
              <a:gd name="adj" fmla="val 20000"/>
            </a:avLst>
          </a:prstGeom>
          <a:solidFill>
            <a:srgbClr val="F0D4F7"/>
          </a:solidFill>
          <a:ln w="7620">
            <a:solidFill>
              <a:srgbClr val="D6BADD"/>
            </a:solidFill>
            <a:prstDash val="solid"/>
          </a:ln>
        </p:spPr>
      </p:sp>
      <p:sp>
        <p:nvSpPr>
          <p:cNvPr id="19" name="Text 15"/>
          <p:cNvSpPr/>
          <p:nvPr/>
        </p:nvSpPr>
        <p:spPr>
          <a:xfrm>
            <a:off x="4731365" y="5706070"/>
            <a:ext cx="185261" cy="416481"/>
          </a:xfrm>
          <a:prstGeom prst="rect">
            <a:avLst/>
          </a:prstGeom>
          <a:noFill/>
          <a:ln/>
        </p:spPr>
        <p:txBody>
          <a:bodyPr wrap="none" rtlCol="0" anchor="t"/>
          <a:lstStyle/>
          <a:p>
            <a:pPr marL="0" indent="0" algn="ctr">
              <a:lnSpc>
                <a:spcPts val="3281"/>
              </a:lnSpc>
              <a:buNone/>
            </a:pPr>
            <a:r>
              <a:rPr lang="en-US" sz="2624" b="1" kern="0" spc="-35" dirty="0">
                <a:solidFill>
                  <a:srgbClr val="272525"/>
                </a:solidFill>
                <a:latin typeface="adonis-web" pitchFamily="34" charset="0"/>
                <a:ea typeface="adonis-web" pitchFamily="34" charset="-122"/>
                <a:cs typeface="adonis-web" pitchFamily="34" charset="-120"/>
              </a:rPr>
              <a:t>3</a:t>
            </a:r>
            <a:endParaRPr lang="en-US" sz="2624" dirty="0"/>
          </a:p>
        </p:txBody>
      </p:sp>
      <p:sp>
        <p:nvSpPr>
          <p:cNvPr id="20" name="Text 16"/>
          <p:cNvSpPr/>
          <p:nvPr/>
        </p:nvSpPr>
        <p:spPr>
          <a:xfrm>
            <a:off x="6046113" y="5712976"/>
            <a:ext cx="2777490" cy="347186"/>
          </a:xfrm>
          <a:prstGeom prst="rect">
            <a:avLst/>
          </a:prstGeom>
          <a:noFill/>
          <a:ln/>
        </p:spPr>
        <p:txBody>
          <a:bodyPr wrap="none" rtlCol="0" anchor="t"/>
          <a:lstStyle/>
          <a:p>
            <a:pPr marL="0" indent="0" algn="l">
              <a:lnSpc>
                <a:spcPts val="2734"/>
              </a:lnSpc>
              <a:buNone/>
            </a:pPr>
            <a:r>
              <a:rPr lang="en-US" sz="2800" b="1" kern="0" spc="-35" dirty="0">
                <a:solidFill>
                  <a:srgbClr val="272525"/>
                </a:solidFill>
                <a:latin typeface="Times New Roman" panose="02020603050405020304" pitchFamily="18" charset="0"/>
                <a:ea typeface="adonis-web" pitchFamily="34" charset="-122"/>
                <a:cs typeface="Times New Roman" panose="02020603050405020304" pitchFamily="18" charset="0"/>
              </a:rPr>
              <a:t>Creativity</a:t>
            </a:r>
            <a:endParaRPr lang="en-US" sz="2800" dirty="0">
              <a:latin typeface="Times New Roman" panose="02020603050405020304" pitchFamily="18" charset="0"/>
              <a:cs typeface="Times New Roman" panose="02020603050405020304" pitchFamily="18" charset="0"/>
            </a:endParaRPr>
          </a:p>
        </p:txBody>
      </p:sp>
      <p:sp>
        <p:nvSpPr>
          <p:cNvPr id="21" name="Text 17"/>
          <p:cNvSpPr/>
          <p:nvPr/>
        </p:nvSpPr>
        <p:spPr>
          <a:xfrm>
            <a:off x="6046113" y="6193393"/>
            <a:ext cx="7751088" cy="710803"/>
          </a:xfrm>
          <a:prstGeom prst="rect">
            <a:avLst/>
          </a:prstGeom>
          <a:noFill/>
          <a:ln/>
        </p:spPr>
        <p:txBody>
          <a:bodyPr wrap="square" rtlCol="0" anchor="t"/>
          <a:lstStyle/>
          <a:p>
            <a:pPr marL="0" indent="0" algn="l">
              <a:lnSpc>
                <a:spcPts val="2799"/>
              </a:lnSpc>
              <a:buNone/>
            </a:pPr>
            <a:r>
              <a:rPr lang="en-US" sz="2000" kern="0" spc="-35" dirty="0">
                <a:solidFill>
                  <a:srgbClr val="272525"/>
                </a:solidFill>
                <a:latin typeface="Times New Roman" panose="02020603050405020304" pitchFamily="18" charset="0"/>
                <a:ea typeface="Source Sans Pro" pitchFamily="34" charset="-122"/>
                <a:cs typeface="Times New Roman" panose="02020603050405020304" pitchFamily="18" charset="0"/>
              </a:rPr>
              <a:t>Innovative mindset to identify new data sources and develop unique solutions to business challenges.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501</TotalTime>
  <Words>900</Words>
  <Application>Microsoft Office PowerPoint</Application>
  <PresentationFormat>Custom</PresentationFormat>
  <Paragraphs>144</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adonis-web</vt:lpstr>
      <vt:lpstr>-apple-system</vt:lpstr>
      <vt:lpstr>Arial</vt:lpstr>
      <vt:lpstr>Source Sans Pro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Neha</dc:creator>
  <cp:lastModifiedBy>neha devmorari</cp:lastModifiedBy>
  <cp:revision>17</cp:revision>
  <dcterms:created xsi:type="dcterms:W3CDTF">2024-04-24T16:08:50Z</dcterms:created>
  <dcterms:modified xsi:type="dcterms:W3CDTF">2024-04-30T08:37:24Z</dcterms:modified>
</cp:coreProperties>
</file>